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4" r:id="rId2"/>
    <p:sldId id="402" r:id="rId3"/>
    <p:sldId id="404" r:id="rId4"/>
    <p:sldId id="405" r:id="rId5"/>
    <p:sldId id="406" r:id="rId6"/>
    <p:sldId id="407" r:id="rId7"/>
    <p:sldId id="408" r:id="rId8"/>
    <p:sldId id="409" r:id="rId9"/>
    <p:sldId id="410" r:id="rId10"/>
    <p:sldId id="411" r:id="rId11"/>
    <p:sldId id="412" r:id="rId12"/>
    <p:sldId id="428" r:id="rId13"/>
    <p:sldId id="414" r:id="rId14"/>
    <p:sldId id="415" r:id="rId15"/>
    <p:sldId id="416" r:id="rId16"/>
    <p:sldId id="417" r:id="rId17"/>
    <p:sldId id="418" r:id="rId18"/>
    <p:sldId id="419" r:id="rId19"/>
    <p:sldId id="420" r:id="rId20"/>
    <p:sldId id="421" r:id="rId21"/>
    <p:sldId id="422" r:id="rId22"/>
    <p:sldId id="423" r:id="rId23"/>
    <p:sldId id="424" r:id="rId24"/>
    <p:sldId id="425" r:id="rId25"/>
    <p:sldId id="426" r:id="rId26"/>
    <p:sldId id="429" r:id="rId27"/>
    <p:sldId id="272" r:id="rId28"/>
    <p:sldId id="397" r:id="rId29"/>
    <p:sldId id="4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27D"/>
    <a:srgbClr val="223381"/>
    <a:srgbClr val="04C2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30"/>
    <p:restoredTop sz="94694"/>
  </p:normalViewPr>
  <p:slideViewPr>
    <p:cSldViewPr snapToGrid="0" snapToObjects="1">
      <p:cViewPr varScale="1">
        <p:scale>
          <a:sx n="60" d="100"/>
          <a:sy n="60" d="100"/>
        </p:scale>
        <p:origin x="8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16B1E-7A06-A548-B817-93EBB8EC548F}"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8473E-6CA0-FE43-BAF4-1EA250DC8D01}" type="slidenum">
              <a:rPr lang="en-US" smtClean="0"/>
              <a:t>‹#›</a:t>
            </a:fld>
            <a:endParaRPr lang="en-US"/>
          </a:p>
        </p:txBody>
      </p:sp>
    </p:spTree>
    <p:extLst>
      <p:ext uri="{BB962C8B-B14F-4D97-AF65-F5344CB8AC3E}">
        <p14:creationId xmlns:p14="http://schemas.microsoft.com/office/powerpoint/2010/main" val="207826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2" tIns="45691" rIns="91382" bIns="45691" anchor="b"/>
          <a:lstStyle>
            <a:lvl1pPr defTabSz="911225" eaLnBrk="0" hangingPunct="0">
              <a:defRPr>
                <a:solidFill>
                  <a:schemeClr val="tx1"/>
                </a:solidFill>
                <a:latin typeface="Georgia" panose="02040502050405020303" pitchFamily="18" charset="0"/>
                <a:cs typeface="Arial" panose="020B0604020202020204" pitchFamily="34" charset="0"/>
              </a:defRPr>
            </a:lvl1pPr>
            <a:lvl2pPr marL="742950" indent="-285750" defTabSz="911225" eaLnBrk="0" hangingPunct="0">
              <a:defRPr>
                <a:solidFill>
                  <a:schemeClr val="tx1"/>
                </a:solidFill>
                <a:latin typeface="Georgia" panose="02040502050405020303" pitchFamily="18" charset="0"/>
                <a:cs typeface="Arial" panose="020B0604020202020204" pitchFamily="34" charset="0"/>
              </a:defRPr>
            </a:lvl2pPr>
            <a:lvl3pPr marL="1143000" indent="-228600" defTabSz="911225" eaLnBrk="0" hangingPunct="0">
              <a:defRPr>
                <a:solidFill>
                  <a:schemeClr val="tx1"/>
                </a:solidFill>
                <a:latin typeface="Georgia" panose="02040502050405020303" pitchFamily="18" charset="0"/>
                <a:cs typeface="Arial" panose="020B0604020202020204" pitchFamily="34" charset="0"/>
              </a:defRPr>
            </a:lvl3pPr>
            <a:lvl4pPr marL="1600200" indent="-228600" defTabSz="911225" eaLnBrk="0" hangingPunct="0">
              <a:defRPr>
                <a:solidFill>
                  <a:schemeClr val="tx1"/>
                </a:solidFill>
                <a:latin typeface="Georgia" panose="02040502050405020303" pitchFamily="18" charset="0"/>
                <a:cs typeface="Arial" panose="020B0604020202020204" pitchFamily="34" charset="0"/>
              </a:defRPr>
            </a:lvl4pPr>
            <a:lvl5pPr marL="2057400" indent="-228600" defTabSz="911225" eaLnBrk="0" hangingPunct="0">
              <a:defRPr>
                <a:solidFill>
                  <a:schemeClr val="tx1"/>
                </a:solidFill>
                <a:latin typeface="Georgia" panose="02040502050405020303" pitchFamily="18"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fld id="{5B60BA86-E940-40FE-8EB2-E5582CA41580}" type="slidenum">
              <a:rPr lang="en-US" altLang="en-US" sz="1200">
                <a:latin typeface="Calibri" panose="020F0502020204030204" pitchFamily="34" charset="0"/>
              </a:rPr>
              <a:pPr algn="r" eaLnBrk="1" hangingPunct="1"/>
              <a:t>6</a:t>
            </a:fld>
            <a:endParaRPr lang="en-US" altLang="en-US" sz="1200">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2813" y="4343400"/>
            <a:ext cx="50323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2" tIns="45691" rIns="91382" bIns="45691"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40527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5350" eaLnBrk="1" hangingPunct="1">
              <a:spcBef>
                <a:spcPct val="0"/>
              </a:spcBef>
            </a:pPr>
            <a:r>
              <a:rPr lang="en-US" altLang="en-US" sz="1000"/>
              <a:t>Data shows a sobering perspective for inoperable patients: 5 year survival of breast cancer, lung cancer, prostate cancer, ovarian cancer and severe inoperable aortic stenosis</a:t>
            </a:r>
          </a:p>
          <a:p>
            <a:pPr defTabSz="895350" eaLnBrk="1" hangingPunct="1">
              <a:spcBef>
                <a:spcPct val="0"/>
              </a:spcBef>
            </a:pPr>
            <a:endParaRPr lang="en-US" altLang="en-US" sz="1000">
              <a:latin typeface="Arial" panose="020B0604020202020204" pitchFamily="34" charset="0"/>
              <a:cs typeface="Arial" panose="020B0604020202020204" pitchFamily="34"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11912EC-B206-4CF1-87A7-D5A90BECBA53}"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13345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1963"/>
              </a:spcBef>
              <a:buClr>
                <a:srgbClr val="800000"/>
              </a:buClr>
            </a:pPr>
            <a:r>
              <a:rPr lang="en-US" altLang="en-US"/>
              <a:t>Study data demonstrate that early and late outcomes were similarly good in both symptomatic and asymptomatic patients</a:t>
            </a:r>
          </a:p>
          <a:p>
            <a:pPr eaLnBrk="1" hangingPunct="1">
              <a:spcBef>
                <a:spcPts val="1963"/>
              </a:spcBef>
              <a:buClr>
                <a:srgbClr val="800000"/>
              </a:buClr>
            </a:pPr>
            <a:r>
              <a:rPr lang="en-US" altLang="en-US"/>
              <a:t>It is important to note that among asymptomatic patients with SAS, omission of surgical treatment was the most important risk factor for late mortality </a:t>
            </a:r>
          </a:p>
          <a:p>
            <a:pPr eaLnBrk="1" hangingPunct="1">
              <a:spcBef>
                <a:spcPct val="0"/>
              </a:spcBef>
            </a:pPr>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6667F983-8C82-4E3D-9DA5-F3E54E1E07B6}"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301007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a:ea typeface="MS PGothic" panose="020B0600070205080204" pitchFamily="34" charset="-128"/>
              </a:rPr>
              <a:t>Studies show at least 40% of SAS patients are not treated with an AVR</a:t>
            </a:r>
            <a:r>
              <a:rPr lang="en-US" altLang="en-US" sz="1000" baseline="30000"/>
              <a:t>9-15</a:t>
            </a:r>
            <a:endParaRPr lang="en-US" altLang="en-US" sz="1000" baseline="30000">
              <a:ea typeface="MS PGothic" panose="020B0600070205080204" pitchFamily="34"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D780F4F1-7BBA-49F6-BB07-50C7EE815BC2}"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3864100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If a cardiac surgeon determines that you are too sick for open-heart surgery and if medicine is not helping you feel better, TAVR may be an alternative.  This less invasive procedure allows your aortic valve to be replaced with a new valve while your heart is still beating.</a:t>
            </a:r>
          </a:p>
          <a:p>
            <a:pPr eaLnBrk="1" hangingPunct="1">
              <a:spcBef>
                <a:spcPct val="0"/>
              </a:spcBef>
            </a:pPr>
            <a:endParaRPr lang="en-US" altLang="en-US"/>
          </a:p>
          <a:p>
            <a:pPr eaLnBrk="1" hangingPunct="1">
              <a:spcBef>
                <a:spcPct val="0"/>
              </a:spcBef>
            </a:pPr>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F7BF9025-E5CB-4C0D-AFBC-637FCF5F133A}"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15399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65" tIns="45883" rIns="91765" bIns="45883" anchor="b"/>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fld id="{00085636-3D7E-45A9-A09B-D3572C358F70}" type="slidenum">
              <a:rPr lang="en-GB" altLang="en-US" sz="1200">
                <a:latin typeface="Calibri" panose="020F0502020204030204" pitchFamily="34" charset="0"/>
              </a:rPr>
              <a:pPr algn="r" eaLnBrk="1" hangingPunct="1"/>
              <a:t>7</a:t>
            </a:fld>
            <a:endParaRPr lang="en-GB" altLang="en-US" sz="1200">
              <a:latin typeface="Calibri" panose="020F0502020204030204" pitchFamily="34" charset="0"/>
            </a:endParaRPr>
          </a:p>
        </p:txBody>
      </p:sp>
      <p:sp>
        <p:nvSpPr>
          <p:cNvPr id="56323"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nchor="b"/>
          <a:lstStyle>
            <a:lvl1pPr defTabSz="911225" eaLnBrk="0" hangingPunct="0">
              <a:defRPr>
                <a:solidFill>
                  <a:schemeClr val="tx1"/>
                </a:solidFill>
                <a:latin typeface="Georgia" panose="02040502050405020303" pitchFamily="18" charset="0"/>
                <a:cs typeface="Arial" panose="020B0604020202020204" pitchFamily="34" charset="0"/>
              </a:defRPr>
            </a:lvl1pPr>
            <a:lvl2pPr marL="742950" indent="-285750" defTabSz="911225" eaLnBrk="0" hangingPunct="0">
              <a:defRPr>
                <a:solidFill>
                  <a:schemeClr val="tx1"/>
                </a:solidFill>
                <a:latin typeface="Georgia" panose="02040502050405020303" pitchFamily="18" charset="0"/>
                <a:cs typeface="Arial" panose="020B0604020202020204" pitchFamily="34" charset="0"/>
              </a:defRPr>
            </a:lvl2pPr>
            <a:lvl3pPr marL="1143000" indent="-228600" defTabSz="911225" eaLnBrk="0" hangingPunct="0">
              <a:defRPr>
                <a:solidFill>
                  <a:schemeClr val="tx1"/>
                </a:solidFill>
                <a:latin typeface="Georgia" panose="02040502050405020303" pitchFamily="18" charset="0"/>
                <a:cs typeface="Arial" panose="020B0604020202020204" pitchFamily="34" charset="0"/>
              </a:defRPr>
            </a:lvl3pPr>
            <a:lvl4pPr marL="1600200" indent="-228600" defTabSz="911225" eaLnBrk="0" hangingPunct="0">
              <a:defRPr>
                <a:solidFill>
                  <a:schemeClr val="tx1"/>
                </a:solidFill>
                <a:latin typeface="Georgia" panose="02040502050405020303" pitchFamily="18" charset="0"/>
                <a:cs typeface="Arial" panose="020B0604020202020204" pitchFamily="34" charset="0"/>
              </a:defRPr>
            </a:lvl4pPr>
            <a:lvl5pPr marL="2057400" indent="-228600" defTabSz="911225" eaLnBrk="0" hangingPunct="0">
              <a:defRPr>
                <a:solidFill>
                  <a:schemeClr val="tx1"/>
                </a:solidFill>
                <a:latin typeface="Georgia" panose="02040502050405020303" pitchFamily="18" charset="0"/>
                <a:cs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r" eaLnBrk="1" hangingPunct="1"/>
            <a:fld id="{E6076267-C642-4763-9B72-BDFE1BE50DE1}" type="slidenum">
              <a:rPr lang="en-US" altLang="en-US" sz="1200">
                <a:latin typeface="Calibri" panose="020F0502020204030204" pitchFamily="34" charset="0"/>
              </a:rPr>
              <a:pPr algn="r" eaLnBrk="1" hangingPunct="1"/>
              <a:t>7</a:t>
            </a:fld>
            <a:endParaRPr lang="en-US" altLang="en-US" sz="1200">
              <a:latin typeface="Calibri" panose="020F0502020204030204" pitchFamily="34" charset="0"/>
            </a:endParaRPr>
          </a:p>
        </p:txBody>
      </p:sp>
      <p:sp>
        <p:nvSpPr>
          <p:cNvPr id="563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p:cNvSpPr>
            <a:spLocks noGrp="1" noChangeArrowheads="1"/>
          </p:cNvSpPr>
          <p:nvPr>
            <p:ph type="body" idx="1"/>
          </p:nvPr>
        </p:nvSpPr>
        <p:spPr bwMode="auto">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4" tIns="45692" rIns="91384" bIns="45692" numCol="1" anchor="t" anchorCtr="0" compatLnSpc="1">
            <a:prstTxWarp prst="textNoShape">
              <a:avLst/>
            </a:prstTxWarp>
          </a:bodyPr>
          <a:lstStyle/>
          <a:p>
            <a:pPr marL="247650" indent="-247650" eaLnBrk="1" hangingPunct="1">
              <a:spcBef>
                <a:spcPct val="0"/>
              </a:spcBef>
            </a:pPr>
            <a:r>
              <a:rPr lang="en-US" altLang="en-US">
                <a:latin typeface="Arial" panose="020B0604020202020204" pitchFamily="34" charset="0"/>
              </a:rPr>
              <a:t>Focus of this slide is on REGURGITANT DISEASE...</a:t>
            </a:r>
          </a:p>
          <a:p>
            <a:pPr marL="247650" indent="-247650" eaLnBrk="1" hangingPunct="1">
              <a:spcBef>
                <a:spcPct val="0"/>
              </a:spcBef>
            </a:pPr>
            <a:endParaRPr lang="en-US" altLang="en-US">
              <a:latin typeface="Arial" panose="020B0604020202020204" pitchFamily="34" charset="0"/>
            </a:endParaRPr>
          </a:p>
          <a:p>
            <a:pPr marL="247650" indent="-247650"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32071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FC0DE63B-D201-453E-8DA7-931172275F33}"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34601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sz="1100">
                <a:latin typeface="Arial" panose="020B0604020202020204" pitchFamily="34" charset="0"/>
              </a:rPr>
              <a:t>Concept based on a surgical repair technique</a:t>
            </a:r>
          </a:p>
          <a:p>
            <a:pPr eaLnBrk="1" hangingPunct="1">
              <a:spcBef>
                <a:spcPct val="0"/>
              </a:spcBef>
            </a:pPr>
            <a:endParaRPr lang="en-US" altLang="en-US" sz="1100">
              <a:latin typeface="Arial" panose="020B0604020202020204" pitchFamily="34" charset="0"/>
            </a:endParaRPr>
          </a:p>
          <a:p>
            <a:pPr eaLnBrk="1" hangingPunct="1">
              <a:spcBef>
                <a:spcPct val="0"/>
              </a:spcBef>
            </a:pPr>
            <a:endParaRPr lang="en-US" altLang="en-US" sz="1100">
              <a:latin typeface="Arial" panose="020B0604020202020204" pitchFamily="34" charset="0"/>
            </a:endParaRPr>
          </a:p>
        </p:txBody>
      </p:sp>
    </p:spTree>
    <p:extLst>
      <p:ext uri="{BB962C8B-B14F-4D97-AF65-F5344CB8AC3E}">
        <p14:creationId xmlns:p14="http://schemas.microsoft.com/office/powerpoint/2010/main" val="252546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a:cs typeface="ヒラギノ角ゴ Pro W3"/>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1646C600-A201-45FC-A4A8-DACE732F1C4B}" type="slidenum">
              <a:rPr lang="en-US" altLang="en-US">
                <a:latin typeface="Calibri" panose="020F0502020204030204" pitchFamily="34" charset="0"/>
                <a:ea typeface="ヒラギノ角ゴ Pro W3"/>
                <a:cs typeface="ヒラギノ角ゴ Pro W3"/>
              </a:rPr>
              <a:pPr eaLnBrk="1" hangingPunct="1"/>
              <a:t>11</a:t>
            </a:fld>
            <a:endParaRPr lang="en-US" altLang="en-US">
              <a:latin typeface="Calibri" panose="020F0502020204030204" pitchFamily="34" charset="0"/>
              <a:ea typeface="ヒラギノ角ゴ Pro W3"/>
              <a:cs typeface="ヒラギノ角ゴ Pro W3"/>
            </a:endParaRPr>
          </a:p>
        </p:txBody>
      </p:sp>
    </p:spTree>
    <p:extLst>
      <p:ext uri="{BB962C8B-B14F-4D97-AF65-F5344CB8AC3E}">
        <p14:creationId xmlns:p14="http://schemas.microsoft.com/office/powerpoint/2010/main" val="2651722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336453" indent="-336453" defTabSz="897210" eaLnBrk="1" fontAlgn="auto" hangingPunct="1">
              <a:spcBef>
                <a:spcPts val="294"/>
              </a:spcBef>
              <a:spcAft>
                <a:spcPts val="294"/>
              </a:spcAft>
              <a:buClr>
                <a:schemeClr val="accent3">
                  <a:lumMod val="75000"/>
                </a:schemeClr>
              </a:buClr>
              <a:defRPr/>
            </a:pPr>
            <a:r>
              <a:rPr lang="en-US" dirty="0"/>
              <a:t>Aortic stenosis is a common public health problem affecting millions of people in the United States.</a:t>
            </a:r>
            <a:r>
              <a:rPr lang="en-US" baseline="30000" dirty="0"/>
              <a:t> </a:t>
            </a:r>
            <a:r>
              <a:rPr lang="en-US" dirty="0"/>
              <a:t>It is estimated to be prevalent in up to 7% of the population over the age of 65.</a:t>
            </a:r>
            <a:r>
              <a:rPr lang="en-US" baseline="30000" dirty="0"/>
              <a:t>   </a:t>
            </a:r>
            <a:r>
              <a:rPr lang="en-US" dirty="0"/>
              <a:t>It is also </a:t>
            </a:r>
          </a:p>
          <a:p>
            <a:pPr marL="336453" indent="-336453" defTabSz="897210" eaLnBrk="1" fontAlgn="auto" hangingPunct="1">
              <a:spcBef>
                <a:spcPts val="294"/>
              </a:spcBef>
              <a:spcAft>
                <a:spcPts val="294"/>
              </a:spcAft>
              <a:buClr>
                <a:schemeClr val="accent3">
                  <a:lumMod val="75000"/>
                </a:schemeClr>
              </a:buClr>
              <a:defRPr/>
            </a:pPr>
            <a:r>
              <a:rPr lang="en-US" dirty="0"/>
              <a:t>more likely to affect men than women; 80% of adults with symptomatic aortic stenosis are male.</a:t>
            </a:r>
          </a:p>
          <a:p>
            <a:pPr marL="336453" indent="-336453" defTabSz="897210" eaLnBrk="1" fontAlgn="auto" hangingPunct="1">
              <a:spcBef>
                <a:spcPts val="294"/>
              </a:spcBef>
              <a:spcAft>
                <a:spcPts val="294"/>
              </a:spcAft>
              <a:buClr>
                <a:schemeClr val="accent3">
                  <a:lumMod val="75000"/>
                </a:schemeClr>
              </a:buClr>
              <a:buFont typeface="Wingdings" pitchFamily="2" charset="2"/>
              <a:buChar char="§"/>
              <a:defRPr/>
            </a:pPr>
            <a:endParaRPr lang="en-US" baseline="30000" dirty="0"/>
          </a:p>
          <a:p>
            <a:pPr marL="336453" indent="-336453" eaLnBrk="1" fontAlgn="auto" hangingPunct="1">
              <a:spcBef>
                <a:spcPts val="0"/>
              </a:spcBef>
              <a:spcAft>
                <a:spcPts val="0"/>
              </a:spcAft>
              <a:buClr>
                <a:schemeClr val="accent3">
                  <a:lumMod val="75000"/>
                </a:schemeClr>
              </a:buClr>
              <a:buFont typeface="Wingdings" pitchFamily="2" charset="2"/>
              <a:buChar char="§"/>
              <a:defRPr/>
            </a:pPr>
            <a:endParaRPr lang="en-US" dirty="0"/>
          </a:p>
          <a:p>
            <a:pPr eaLnBrk="1" fontAlgn="auto" hangingPunct="1">
              <a:spcBef>
                <a:spcPts val="0"/>
              </a:spcBef>
              <a:spcAft>
                <a:spcPts val="0"/>
              </a:spcAft>
              <a:defRPr/>
            </a:pPr>
            <a:endParaRPr 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EBDDF161-63D2-45D4-83F8-49C497A746B9}"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10494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various causes of aortic stenosis.  Aortic stenosis in patients over the age of 65 is usually caused by calcific (calcium) deposits associated with aging.  It can also be caused by infection, rheumatic fever, or a congenital abnormality.</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38CDF6F8-F7CA-46F0-9222-C00F6B425DEC}"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2345425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588"/>
              </a:spcAft>
            </a:pPr>
            <a:r>
              <a:rPr lang="en-US" altLang="en-US"/>
              <a:t>Independent clinical factors associated with degenerative aortic valve disease include the following  increasing age, male gender, hypertension, smoking, elevated lipoprotein A, elevated LDL cholesterol</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7FF4B9BA-3FF9-431D-9172-B5DBBB51F76F}"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302809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Clr>
                <a:srgbClr val="800000"/>
              </a:buClr>
              <a:buFont typeface="Wingdings" charset="2"/>
              <a:buNone/>
              <a:defRPr/>
            </a:pPr>
            <a:r>
              <a:rPr lang="en-US" sz="1000" dirty="0">
                <a:ea typeface="ＭＳ Ｐゴシック" pitchFamily="34" charset="-128"/>
                <a:cs typeface="Arial" charset="0"/>
              </a:rPr>
              <a:t>Literature shows</a:t>
            </a:r>
          </a:p>
          <a:p>
            <a:pPr eaLnBrk="1" fontAlgn="auto" hangingPunct="1">
              <a:spcBef>
                <a:spcPts val="0"/>
              </a:spcBef>
              <a:spcAft>
                <a:spcPts val="0"/>
              </a:spcAft>
              <a:buClr>
                <a:srgbClr val="800000"/>
              </a:buClr>
              <a:buFont typeface="Wingdings" charset="2"/>
              <a:buNone/>
              <a:defRPr/>
            </a:pPr>
            <a:r>
              <a:rPr lang="en-US" sz="1000" dirty="0">
                <a:ea typeface="ＭＳ Ｐゴシック" pitchFamily="34" charset="-128"/>
                <a:cs typeface="Arial" charset="0"/>
              </a:rPr>
              <a:t>- Survival after onset of symptoms is 50% at 2 years and 20% at 5 years</a:t>
            </a:r>
            <a:endParaRPr lang="en-US" sz="1000" baseline="60000" dirty="0">
              <a:ea typeface="ＭＳ Ｐゴシック" pitchFamily="34" charset="-128"/>
              <a:cs typeface="Arial" charset="0"/>
            </a:endParaRPr>
          </a:p>
          <a:p>
            <a:pPr eaLnBrk="1" fontAlgn="auto" hangingPunct="1">
              <a:spcBef>
                <a:spcPts val="1961"/>
              </a:spcBef>
              <a:spcAft>
                <a:spcPts val="0"/>
              </a:spcAft>
              <a:buClr>
                <a:srgbClr val="800000"/>
              </a:buClr>
              <a:defRPr/>
            </a:pPr>
            <a:r>
              <a:rPr lang="en-US" sz="1000" dirty="0">
                <a:ea typeface="ＭＳ Ｐゴシック" pitchFamily="34" charset="-128"/>
                <a:cs typeface="Arial" charset="0"/>
              </a:rPr>
              <a:t>- Surgical intervention for severe aortic stenosis should be performed promptly once even minor symptoms occu</a:t>
            </a:r>
            <a:r>
              <a:rPr lang="en-US" sz="1000" spc="98" dirty="0">
                <a:ea typeface="ＭＳ Ｐゴシック" pitchFamily="34" charset="-128"/>
                <a:cs typeface="Arial" charset="0"/>
              </a:rPr>
              <a:t>r</a:t>
            </a:r>
            <a:endParaRPr lang="en-US" sz="1000" spc="98" baseline="60000" dirty="0">
              <a:ea typeface="ＭＳ Ｐゴシック" pitchFamily="34" charset="-128"/>
              <a:cs typeface="Arial" charset="0"/>
            </a:endParaRPr>
          </a:p>
          <a:p>
            <a:pPr eaLnBrk="1" fontAlgn="auto" hangingPunct="1">
              <a:spcBef>
                <a:spcPts val="0"/>
              </a:spcBef>
              <a:spcAft>
                <a:spcPts val="0"/>
              </a:spcAft>
              <a:defRPr/>
            </a:pPr>
            <a:endParaRPr lang="en-US" dirty="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6A3B9767-914F-4C4A-9BCD-946D51B341D2}"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1802096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7B247D-D197-214E-A007-7724507B01A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15E581-BF43-7E45-9F3E-34A9269C7264}"/>
              </a:ext>
            </a:extLst>
          </p:cNvPr>
          <p:cNvSpPr>
            <a:spLocks noGrp="1"/>
          </p:cNvSpPr>
          <p:nvPr>
            <p:ph type="title"/>
          </p:nvPr>
        </p:nvSpPr>
        <p:spPr>
          <a:xfrm>
            <a:off x="758687" y="1053548"/>
            <a:ext cx="7798904" cy="3617843"/>
          </a:xfrm>
        </p:spPr>
        <p:txBody>
          <a:bodyPr anchor="t">
            <a:normAutofit/>
          </a:bodyPr>
          <a:lstStyle>
            <a:lvl1pPr>
              <a:defRPr sz="6000"/>
            </a:lvl1pPr>
          </a:lstStyle>
          <a:p>
            <a:r>
              <a:rPr lang="en-US" dirty="0"/>
              <a:t>Click to edit Master title style</a:t>
            </a:r>
          </a:p>
        </p:txBody>
      </p:sp>
    </p:spTree>
    <p:extLst>
      <p:ext uri="{BB962C8B-B14F-4D97-AF65-F5344CB8AC3E}">
        <p14:creationId xmlns:p14="http://schemas.microsoft.com/office/powerpoint/2010/main" val="354846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8756-FEB6-C341-8097-CAB1263EA46F}"/>
              </a:ext>
            </a:extLst>
          </p:cNvPr>
          <p:cNvSpPr>
            <a:spLocks noGrp="1"/>
          </p:cNvSpPr>
          <p:nvPr>
            <p:ph type="ctrTitle"/>
          </p:nvPr>
        </p:nvSpPr>
        <p:spPr>
          <a:xfrm>
            <a:off x="1524000" y="1122363"/>
            <a:ext cx="9144000" cy="2387600"/>
          </a:xfrm>
        </p:spPr>
        <p:txBody>
          <a:bodyPr anchor="b"/>
          <a:lstStyle>
            <a:lvl1pPr algn="ctr">
              <a:defRPr sz="6000">
                <a:solidFill>
                  <a:srgbClr val="223381"/>
                </a:solidFill>
              </a:defRPr>
            </a:lvl1pPr>
          </a:lstStyle>
          <a:p>
            <a:r>
              <a:rPr lang="en-US" dirty="0"/>
              <a:t>Click to edit Master title style</a:t>
            </a:r>
          </a:p>
        </p:txBody>
      </p:sp>
      <p:sp>
        <p:nvSpPr>
          <p:cNvPr id="3" name="Subtitle 2">
            <a:extLst>
              <a:ext uri="{FF2B5EF4-FFF2-40B4-BE49-F238E27FC236}">
                <a16:creationId xmlns:a16="http://schemas.microsoft.com/office/drawing/2014/main" id="{1343885E-9EA4-664D-B064-74273910F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93A3E-E855-1645-877E-6FEBD206B8EE}"/>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5" name="Footer Placeholder 4">
            <a:extLst>
              <a:ext uri="{FF2B5EF4-FFF2-40B4-BE49-F238E27FC236}">
                <a16:creationId xmlns:a16="http://schemas.microsoft.com/office/drawing/2014/main" id="{EF2941BA-1212-5840-9247-7193F4673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7FD13A-ED60-8246-85D9-A39478343CC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17007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0695-3839-544F-9331-C080AA2F2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9B245-DC92-5F4D-BB86-985A810A59DB}"/>
              </a:ext>
            </a:extLst>
          </p:cNvPr>
          <p:cNvSpPr>
            <a:spLocks noGrp="1"/>
          </p:cNvSpPr>
          <p:nvPr>
            <p:ph idx="1"/>
          </p:nvPr>
        </p:nvSpPr>
        <p:spPr>
          <a:xfrm>
            <a:off x="473336" y="1431235"/>
            <a:ext cx="11284772" cy="474572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068E2C-64E3-6B41-927B-38362A309A5B}"/>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5" name="Footer Placeholder 4">
            <a:extLst>
              <a:ext uri="{FF2B5EF4-FFF2-40B4-BE49-F238E27FC236}">
                <a16:creationId xmlns:a16="http://schemas.microsoft.com/office/drawing/2014/main" id="{58EA4AF3-8E13-A04B-BA11-88DDB778BD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AF79C-B2F7-724C-BC14-057B7C343F3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329576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5D78-E5BB-1047-BA85-180F7D2FE34C}"/>
              </a:ext>
            </a:extLst>
          </p:cNvPr>
          <p:cNvSpPr>
            <a:spLocks noGrp="1"/>
          </p:cNvSpPr>
          <p:nvPr>
            <p:ph type="title"/>
          </p:nvPr>
        </p:nvSpPr>
        <p:spPr>
          <a:xfrm>
            <a:off x="831850" y="1709738"/>
            <a:ext cx="10515600" cy="2852737"/>
          </a:xfrm>
        </p:spPr>
        <p:txBody>
          <a:bodyPr anchor="b"/>
          <a:lstStyle>
            <a:lvl1pPr>
              <a:defRPr sz="6000">
                <a:solidFill>
                  <a:srgbClr val="22338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DD7C301-697C-2A44-8C66-03B19C75D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979A9A-00F4-AA46-8A0A-BF9970AF52BB}"/>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5" name="Footer Placeholder 4">
            <a:extLst>
              <a:ext uri="{FF2B5EF4-FFF2-40B4-BE49-F238E27FC236}">
                <a16:creationId xmlns:a16="http://schemas.microsoft.com/office/drawing/2014/main" id="{0CBC501B-85B2-B445-8AFA-907B945F24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1A00CD-1B42-FA41-9605-5CC456763277}"/>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404746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13165-9224-6B43-BD57-254470A2C6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8FC84-BF9B-2648-A951-0B2EABAC0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6C8881-DE6D-3D49-9732-1BFCA08DE5CC}"/>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6" name="Footer Placeholder 5">
            <a:extLst>
              <a:ext uri="{FF2B5EF4-FFF2-40B4-BE49-F238E27FC236}">
                <a16:creationId xmlns:a16="http://schemas.microsoft.com/office/drawing/2014/main" id="{A703F693-EC9D-AC43-B734-0CC67C4EF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ED93D3-F4C6-4049-BD05-39DAD1C76E2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
        <p:nvSpPr>
          <p:cNvPr id="8" name="Title 1">
            <a:extLst>
              <a:ext uri="{FF2B5EF4-FFF2-40B4-BE49-F238E27FC236}">
                <a16:creationId xmlns:a16="http://schemas.microsoft.com/office/drawing/2014/main" id="{93BC4D00-AFF1-984B-BCC5-878B70100DF1}"/>
              </a:ext>
            </a:extLst>
          </p:cNvPr>
          <p:cNvSpPr>
            <a:spLocks noGrp="1"/>
          </p:cNvSpPr>
          <p:nvPr>
            <p:ph type="title"/>
          </p:nvPr>
        </p:nvSpPr>
        <p:spPr>
          <a:xfrm>
            <a:off x="473336" y="0"/>
            <a:ext cx="10174786" cy="1063487"/>
          </a:xfrm>
        </p:spPr>
        <p:txBody>
          <a:bodyPr/>
          <a:lstStyle/>
          <a:p>
            <a:r>
              <a:rPr lang="en-US"/>
              <a:t>Click to edit Master title style</a:t>
            </a:r>
          </a:p>
        </p:txBody>
      </p:sp>
    </p:spTree>
    <p:extLst>
      <p:ext uri="{BB962C8B-B14F-4D97-AF65-F5344CB8AC3E}">
        <p14:creationId xmlns:p14="http://schemas.microsoft.com/office/powerpoint/2010/main" val="283393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C462AE-D90F-E540-8EE6-A45FD473E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E433C-5BE0-F543-BF98-0EA280642F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4EE515-6984-1E4E-9CF9-3C1DBAFB0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B12C5-DAE4-C94E-AF49-E7E2D1610E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69976F-B836-5B4E-BF01-C516EF32BA6A}"/>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8" name="Footer Placeholder 7">
            <a:extLst>
              <a:ext uri="{FF2B5EF4-FFF2-40B4-BE49-F238E27FC236}">
                <a16:creationId xmlns:a16="http://schemas.microsoft.com/office/drawing/2014/main" id="{7DE89367-2DE7-7648-95F9-FFBDB6BBF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CDB2CC-A6E2-BB42-B0C3-D7A213BFE8E5}"/>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
        <p:nvSpPr>
          <p:cNvPr id="10" name="Title 1">
            <a:extLst>
              <a:ext uri="{FF2B5EF4-FFF2-40B4-BE49-F238E27FC236}">
                <a16:creationId xmlns:a16="http://schemas.microsoft.com/office/drawing/2014/main" id="{AC2DC710-AACC-BB4B-8D29-21B5B0E88749}"/>
              </a:ext>
            </a:extLst>
          </p:cNvPr>
          <p:cNvSpPr>
            <a:spLocks noGrp="1"/>
          </p:cNvSpPr>
          <p:nvPr>
            <p:ph type="title"/>
          </p:nvPr>
        </p:nvSpPr>
        <p:spPr>
          <a:xfrm>
            <a:off x="473336" y="0"/>
            <a:ext cx="10174786" cy="1063487"/>
          </a:xfrm>
        </p:spPr>
        <p:txBody>
          <a:bodyPr/>
          <a:lstStyle/>
          <a:p>
            <a:r>
              <a:rPr lang="en-US"/>
              <a:t>Click to edit Master title style</a:t>
            </a:r>
          </a:p>
        </p:txBody>
      </p:sp>
    </p:spTree>
    <p:extLst>
      <p:ext uri="{BB962C8B-B14F-4D97-AF65-F5344CB8AC3E}">
        <p14:creationId xmlns:p14="http://schemas.microsoft.com/office/powerpoint/2010/main" val="166831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9197E4-B751-3344-8203-669E6DE5FA62}"/>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4" name="Footer Placeholder 3">
            <a:extLst>
              <a:ext uri="{FF2B5EF4-FFF2-40B4-BE49-F238E27FC236}">
                <a16:creationId xmlns:a16="http://schemas.microsoft.com/office/drawing/2014/main" id="{7794F3B4-530D-7241-AF46-37B0302C6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3CA476C-F7C4-0945-99E8-B80E65EEE08A}"/>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pic>
        <p:nvPicPr>
          <p:cNvPr id="6" name="Picture 5">
            <a:extLst>
              <a:ext uri="{FF2B5EF4-FFF2-40B4-BE49-F238E27FC236}">
                <a16:creationId xmlns:a16="http://schemas.microsoft.com/office/drawing/2014/main" id="{41398A6C-CB42-5043-BD37-7C4FB218CF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499" y="709855"/>
            <a:ext cx="1963599" cy="87923"/>
          </a:xfrm>
          <a:prstGeom prst="rect">
            <a:avLst/>
          </a:prstGeom>
        </p:spPr>
      </p:pic>
      <p:sp>
        <p:nvSpPr>
          <p:cNvPr id="7" name="Title 1">
            <a:extLst>
              <a:ext uri="{FF2B5EF4-FFF2-40B4-BE49-F238E27FC236}">
                <a16:creationId xmlns:a16="http://schemas.microsoft.com/office/drawing/2014/main" id="{AB5E6FD9-2CE4-F248-9561-33D0A5347C5B}"/>
              </a:ext>
            </a:extLst>
          </p:cNvPr>
          <p:cNvSpPr>
            <a:spLocks noGrp="1"/>
          </p:cNvSpPr>
          <p:nvPr>
            <p:ph type="title"/>
          </p:nvPr>
        </p:nvSpPr>
        <p:spPr>
          <a:xfrm>
            <a:off x="473336" y="0"/>
            <a:ext cx="10174786" cy="1063487"/>
          </a:xfrm>
        </p:spPr>
        <p:txBody>
          <a:bodyPr/>
          <a:lstStyle/>
          <a:p>
            <a:r>
              <a:rPr lang="en-US"/>
              <a:t>Click to edit Master title style</a:t>
            </a:r>
          </a:p>
        </p:txBody>
      </p:sp>
    </p:spTree>
    <p:extLst>
      <p:ext uri="{BB962C8B-B14F-4D97-AF65-F5344CB8AC3E}">
        <p14:creationId xmlns:p14="http://schemas.microsoft.com/office/powerpoint/2010/main" val="345296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E1061-4125-B24B-B4C1-E1D9A9ADDB57}"/>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3" name="Footer Placeholder 2">
            <a:extLst>
              <a:ext uri="{FF2B5EF4-FFF2-40B4-BE49-F238E27FC236}">
                <a16:creationId xmlns:a16="http://schemas.microsoft.com/office/drawing/2014/main" id="{26F9CB66-5973-AD45-83B1-B11D22EC9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DD4BE-CBF3-D847-A704-4BC3DAC1CD20}"/>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237684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5380-220D-CC4E-A6B4-1AE9AB9A6667}"/>
              </a:ext>
            </a:extLst>
          </p:cNvPr>
          <p:cNvSpPr>
            <a:spLocks noGrp="1"/>
          </p:cNvSpPr>
          <p:nvPr>
            <p:ph type="title"/>
          </p:nvPr>
        </p:nvSpPr>
        <p:spPr>
          <a:xfrm>
            <a:off x="839788" y="1182756"/>
            <a:ext cx="3932237" cy="1600200"/>
          </a:xfrm>
        </p:spPr>
        <p:txBody>
          <a:bodyPr anchor="b"/>
          <a:lstStyle>
            <a:lvl1pPr>
              <a:defRPr sz="3200">
                <a:solidFill>
                  <a:srgbClr val="22338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4522DBF-EC1A-1441-8319-FF92EA043801}"/>
              </a:ext>
            </a:extLst>
          </p:cNvPr>
          <p:cNvSpPr>
            <a:spLocks noGrp="1"/>
          </p:cNvSpPr>
          <p:nvPr>
            <p:ph type="pic" idx="1"/>
          </p:nvPr>
        </p:nvSpPr>
        <p:spPr>
          <a:xfrm>
            <a:off x="5183188" y="134523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53F1D3-89BC-1747-9A08-6E3A56A9B091}"/>
              </a:ext>
            </a:extLst>
          </p:cNvPr>
          <p:cNvSpPr>
            <a:spLocks noGrp="1"/>
          </p:cNvSpPr>
          <p:nvPr>
            <p:ph type="body" sz="half" idx="2"/>
          </p:nvPr>
        </p:nvSpPr>
        <p:spPr>
          <a:xfrm>
            <a:off x="839788" y="2782956"/>
            <a:ext cx="3932237" cy="34359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DD31D-CE37-D04E-8291-87D3C802F880}"/>
              </a:ext>
            </a:extLst>
          </p:cNvPr>
          <p:cNvSpPr>
            <a:spLocks noGrp="1"/>
          </p:cNvSpPr>
          <p:nvPr>
            <p:ph type="dt" sz="half" idx="10"/>
          </p:nvPr>
        </p:nvSpPr>
        <p:spPr>
          <a:xfrm>
            <a:off x="838200" y="6356350"/>
            <a:ext cx="2743200" cy="365125"/>
          </a:xfrm>
          <a:prstGeom prst="rect">
            <a:avLst/>
          </a:prstGeom>
        </p:spPr>
        <p:txBody>
          <a:bodyPr/>
          <a:lstStyle/>
          <a:p>
            <a:fld id="{A58B2615-5F24-F04F-98C6-619B071B68A0}" type="datetimeFigureOut">
              <a:rPr lang="en-US" smtClean="0"/>
              <a:t>7/25/2025</a:t>
            </a:fld>
            <a:endParaRPr lang="en-US"/>
          </a:p>
        </p:txBody>
      </p:sp>
      <p:sp>
        <p:nvSpPr>
          <p:cNvPr id="6" name="Footer Placeholder 5">
            <a:extLst>
              <a:ext uri="{FF2B5EF4-FFF2-40B4-BE49-F238E27FC236}">
                <a16:creationId xmlns:a16="http://schemas.microsoft.com/office/drawing/2014/main" id="{F3A5E57A-812C-3648-BF86-5D4A16F480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66188B-874B-8B4E-9D3C-6AF113544655}"/>
              </a:ext>
            </a:extLst>
          </p:cNvPr>
          <p:cNvSpPr>
            <a:spLocks noGrp="1"/>
          </p:cNvSpPr>
          <p:nvPr>
            <p:ph type="sldNum" sz="quarter" idx="12"/>
          </p:nvPr>
        </p:nvSpPr>
        <p:spPr>
          <a:xfrm>
            <a:off x="8610600" y="6356350"/>
            <a:ext cx="2743200" cy="365125"/>
          </a:xfrm>
          <a:prstGeom prst="rect">
            <a:avLst/>
          </a:prstGeom>
        </p:spPr>
        <p:txBody>
          <a:bodyPr/>
          <a:lstStyle/>
          <a:p>
            <a:fld id="{9A70CF29-FCDD-A742-A5AA-26215AE5F831}" type="slidenum">
              <a:rPr lang="en-US" smtClean="0"/>
              <a:t>‹#›</a:t>
            </a:fld>
            <a:endParaRPr lang="en-US"/>
          </a:p>
        </p:txBody>
      </p:sp>
    </p:spTree>
    <p:extLst>
      <p:ext uri="{BB962C8B-B14F-4D97-AF65-F5344CB8AC3E}">
        <p14:creationId xmlns:p14="http://schemas.microsoft.com/office/powerpoint/2010/main" val="242883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D7B86A-F090-4F46-BAE4-6C866B730BE7}"/>
              </a:ext>
            </a:extLst>
          </p:cNvPr>
          <p:cNvPicPr>
            <a:picLocks noChangeAspect="1"/>
          </p:cNvPicPr>
          <p:nvPr userDrawn="1"/>
        </p:nvPicPr>
        <p:blipFill>
          <a:blip r:embed="rId11"/>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E3BB1702-5566-4C45-8B85-C0C32EB9E472}"/>
              </a:ext>
            </a:extLst>
          </p:cNvPr>
          <p:cNvSpPr>
            <a:spLocks noGrp="1"/>
          </p:cNvSpPr>
          <p:nvPr>
            <p:ph type="title"/>
          </p:nvPr>
        </p:nvSpPr>
        <p:spPr>
          <a:xfrm>
            <a:off x="473336" y="0"/>
            <a:ext cx="10174786" cy="10634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96D540-EEC1-8C44-9DF7-D42C45080199}"/>
              </a:ext>
            </a:extLst>
          </p:cNvPr>
          <p:cNvSpPr>
            <a:spLocks noGrp="1"/>
          </p:cNvSpPr>
          <p:nvPr>
            <p:ph type="body" idx="1"/>
          </p:nvPr>
        </p:nvSpPr>
        <p:spPr>
          <a:xfrm>
            <a:off x="473336" y="1825625"/>
            <a:ext cx="1128477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22397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Lst>
  <p:txStyles>
    <p:titleStyle>
      <a:lvl1pPr algn="l" defTabSz="914400" rtl="0" eaLnBrk="1" latinLnBrk="0" hangingPunct="1">
        <a:lnSpc>
          <a:spcPct val="90000"/>
        </a:lnSpc>
        <a:spcBef>
          <a:spcPct val="0"/>
        </a:spcBef>
        <a:buNone/>
        <a:defRPr sz="3600"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video" Target="https://www.youtube.com/embed/dlhT-oPaxlQ?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BD0C-92AB-9942-BE57-96D76B6869F3}"/>
              </a:ext>
            </a:extLst>
          </p:cNvPr>
          <p:cNvSpPr>
            <a:spLocks noGrp="1"/>
          </p:cNvSpPr>
          <p:nvPr>
            <p:ph type="title"/>
          </p:nvPr>
        </p:nvSpPr>
        <p:spPr>
          <a:xfrm>
            <a:off x="758687" y="734572"/>
            <a:ext cx="8449108" cy="3617843"/>
          </a:xfrm>
        </p:spPr>
        <p:txBody>
          <a:bodyPr/>
          <a:lstStyle/>
          <a:p>
            <a:r>
              <a:rPr lang="en-US" sz="5400" dirty="0"/>
              <a:t>Latest Treatments for Heart Valve Problems </a:t>
            </a:r>
            <a:r>
              <a:rPr lang="en-US" altLang="en-US" sz="3600" i="1" dirty="0">
                <a:solidFill>
                  <a:schemeClr val="bg1"/>
                </a:solidFill>
              </a:rPr>
              <a:t>Emerging Structural Heart Procedures</a:t>
            </a:r>
            <a:endParaRPr lang="en-US" sz="3600" dirty="0"/>
          </a:p>
        </p:txBody>
      </p:sp>
      <p:sp>
        <p:nvSpPr>
          <p:cNvPr id="5" name="Subtitle 1">
            <a:extLst>
              <a:ext uri="{FF2B5EF4-FFF2-40B4-BE49-F238E27FC236}">
                <a16:creationId xmlns:a16="http://schemas.microsoft.com/office/drawing/2014/main" id="{A51B3247-3BEE-A792-16BD-8F4B28B76AD5}"/>
              </a:ext>
            </a:extLst>
          </p:cNvPr>
          <p:cNvSpPr txBox="1">
            <a:spLocks/>
          </p:cNvSpPr>
          <p:nvPr/>
        </p:nvSpPr>
        <p:spPr>
          <a:xfrm>
            <a:off x="758687" y="3234070"/>
            <a:ext cx="9201150"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chemeClr val="bg1"/>
                </a:solidFill>
              </a:rPr>
              <a:t>Srinivas Iyengar, MD</a:t>
            </a:r>
          </a:p>
          <a:p>
            <a:pPr marL="0" indent="0">
              <a:buFont typeface="Arial" panose="020B0604020202020204" pitchFamily="34" charset="0"/>
              <a:buNone/>
            </a:pPr>
            <a:r>
              <a:rPr lang="en-US" sz="3200" dirty="0">
                <a:solidFill>
                  <a:schemeClr val="bg1"/>
                </a:solidFill>
              </a:rPr>
              <a:t>Structural Heart Director, Boulder Heart </a:t>
            </a:r>
          </a:p>
          <a:p>
            <a:pPr marL="0" indent="0">
              <a:buNone/>
            </a:pPr>
            <a:r>
              <a:rPr lang="en-US" sz="3200" dirty="0">
                <a:solidFill>
                  <a:schemeClr val="bg1"/>
                </a:solidFill>
              </a:rPr>
              <a:t>720-709-1807</a:t>
            </a:r>
          </a:p>
        </p:txBody>
      </p:sp>
    </p:spTree>
    <p:extLst>
      <p:ext uri="{BB962C8B-B14F-4D97-AF65-F5344CB8AC3E}">
        <p14:creationId xmlns:p14="http://schemas.microsoft.com/office/powerpoint/2010/main" val="1512821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9"/>
          <p:cNvSpPr>
            <a:spLocks noGrp="1" noChangeArrowheads="1"/>
          </p:cNvSpPr>
          <p:nvPr>
            <p:ph type="title"/>
          </p:nvPr>
        </p:nvSpPr>
        <p:spPr>
          <a:xfrm>
            <a:off x="304800" y="67985"/>
            <a:ext cx="10174787" cy="1063487"/>
          </a:xfrm>
        </p:spPr>
        <p:txBody>
          <a:bodyPr>
            <a:noAutofit/>
          </a:bodyPr>
          <a:lstStyle/>
          <a:p>
            <a:pPr>
              <a:defRPr/>
            </a:pPr>
            <a:r>
              <a:rPr lang="en-US" sz="3600" dirty="0"/>
              <a:t>MitraClip System</a:t>
            </a:r>
            <a:br>
              <a:rPr lang="en-US" sz="3600" dirty="0"/>
            </a:br>
            <a:r>
              <a:rPr lang="en-US" sz="3600" dirty="0"/>
              <a:t>First-in-class, Leading Technology</a:t>
            </a:r>
          </a:p>
        </p:txBody>
      </p:sp>
      <p:sp>
        <p:nvSpPr>
          <p:cNvPr id="28675" name="Rectangle 10"/>
          <p:cNvSpPr>
            <a:spLocks noGrp="1" noChangeArrowheads="1"/>
          </p:cNvSpPr>
          <p:nvPr>
            <p:ph idx="1"/>
          </p:nvPr>
        </p:nvSpPr>
        <p:spPr>
          <a:xfrm>
            <a:off x="473337" y="1431235"/>
            <a:ext cx="11284772" cy="2257700"/>
          </a:xfrm>
        </p:spPr>
        <p:txBody>
          <a:bodyPr anchor="t">
            <a:noAutofit/>
          </a:bodyPr>
          <a:lstStyle/>
          <a:p>
            <a:pPr marL="0" indent="0">
              <a:spcBef>
                <a:spcPts val="0"/>
              </a:spcBef>
              <a:spcAft>
                <a:spcPts val="300"/>
              </a:spcAft>
              <a:buNone/>
              <a:defRPr/>
            </a:pPr>
            <a:r>
              <a:rPr lang="en-US" sz="2400" b="1" dirty="0"/>
              <a:t>The MitraClip System performs percutaneous mitral valve repair by creating a vertical line of coaptation, forming a double-orifice valve.</a:t>
            </a:r>
            <a:r>
              <a:rPr lang="en-US" sz="2400" baseline="30000" dirty="0"/>
              <a:t> 1,2</a:t>
            </a:r>
            <a:endParaRPr lang="en-US" sz="2400" b="1" dirty="0"/>
          </a:p>
          <a:p>
            <a:pPr marL="565416" lvl="1" indent="-342900">
              <a:spcBef>
                <a:spcPts val="0"/>
              </a:spcBef>
              <a:spcAft>
                <a:spcPts val="300"/>
              </a:spcAft>
              <a:buClr>
                <a:schemeClr val="tx1"/>
              </a:buClr>
              <a:defRPr/>
            </a:pPr>
            <a:r>
              <a:rPr lang="en-US" sz="2000" dirty="0"/>
              <a:t>Beating heart procedure—no cardiopulmonary bypass</a:t>
            </a:r>
          </a:p>
          <a:p>
            <a:pPr marL="565416" lvl="1" indent="-342900">
              <a:spcBef>
                <a:spcPts val="0"/>
              </a:spcBef>
              <a:spcAft>
                <a:spcPts val="300"/>
              </a:spcAft>
              <a:buClr>
                <a:schemeClr val="tx1"/>
              </a:buClr>
              <a:defRPr/>
            </a:pPr>
            <a:r>
              <a:rPr lang="en-US" sz="2000" dirty="0"/>
              <a:t>Allows for real-time positioning and repositioning to optimize MR reduction</a:t>
            </a:r>
          </a:p>
          <a:p>
            <a:pPr marL="565416" lvl="1" indent="-342900">
              <a:spcBef>
                <a:spcPts val="0"/>
              </a:spcBef>
              <a:spcAft>
                <a:spcPts val="300"/>
              </a:spcAft>
              <a:buClr>
                <a:schemeClr val="tx1"/>
              </a:buClr>
              <a:defRPr/>
            </a:pPr>
            <a:r>
              <a:rPr lang="en-US" sz="2000" dirty="0"/>
              <a:t>Designed to preserve surgical options</a:t>
            </a:r>
          </a:p>
          <a:p>
            <a:pPr marL="565416" lvl="1" indent="-342900">
              <a:spcBef>
                <a:spcPts val="0"/>
              </a:spcBef>
              <a:spcAft>
                <a:spcPts val="300"/>
              </a:spcAft>
              <a:buClr>
                <a:schemeClr val="tx1"/>
              </a:buClr>
              <a:defRPr/>
            </a:pPr>
            <a:r>
              <a:rPr lang="en-US" sz="2000" dirty="0"/>
              <a:t>Femoral venous access</a:t>
            </a:r>
          </a:p>
          <a:p>
            <a:pPr marL="565416" lvl="1" indent="-342900">
              <a:spcBef>
                <a:spcPts val="0"/>
              </a:spcBef>
              <a:spcAft>
                <a:spcPts val="300"/>
              </a:spcAft>
              <a:buClr>
                <a:schemeClr val="tx1"/>
              </a:buClr>
              <a:defRPr/>
            </a:pPr>
            <a:r>
              <a:rPr lang="en-US" sz="2000" dirty="0"/>
              <a:t>Low hospital length of stay</a:t>
            </a:r>
          </a:p>
        </p:txBody>
      </p:sp>
      <p:pic>
        <p:nvPicPr>
          <p:cNvPr id="245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424" y="3257481"/>
            <a:ext cx="4557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5" name="Picture 1"/>
          <p:cNvPicPr>
            <a:picLocks noChangeAspect="1" noChangeArrowheads="1"/>
          </p:cNvPicPr>
          <p:nvPr/>
        </p:nvPicPr>
        <p:blipFill>
          <a:blip r:embed="rId4" cstate="screen"/>
          <a:srcRect/>
          <a:stretch>
            <a:fillRect/>
          </a:stretch>
        </p:blipFill>
        <p:spPr bwMode="auto">
          <a:xfrm>
            <a:off x="9015822" y="3257481"/>
            <a:ext cx="3142427" cy="3395664"/>
          </a:xfrm>
          <a:prstGeom prst="rect">
            <a:avLst/>
          </a:prstGeom>
          <a:noFill/>
          <a:ln w="9525">
            <a:noFill/>
            <a:miter lim="800000"/>
            <a:headEnd/>
            <a:tailEnd/>
          </a:ln>
          <a:effectLst>
            <a:outerShdw blurRad="63500" sx="102000" sy="102000" algn="ctr" rotWithShape="0">
              <a:prstClr val="black">
                <a:alpha val="40000"/>
              </a:prstClr>
            </a:outerShdw>
          </a:effectLst>
          <a:scene3d>
            <a:camera prst="orthographicFront"/>
            <a:lightRig rig="threePt" dir="t"/>
          </a:scene3d>
          <a:sp3d>
            <a:bevelT w="165100" prst="coolSlant"/>
          </a:sp3d>
        </p:spPr>
      </p:pic>
      <p:sp>
        <p:nvSpPr>
          <p:cNvPr id="24582" name="TextBox 5"/>
          <p:cNvSpPr txBox="1">
            <a:spLocks noChangeArrowheads="1"/>
          </p:cNvSpPr>
          <p:nvPr/>
        </p:nvSpPr>
        <p:spPr bwMode="auto">
          <a:xfrm>
            <a:off x="1604964" y="6454775"/>
            <a:ext cx="4365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800">
                <a:solidFill>
                  <a:schemeClr val="bg1"/>
                </a:solidFill>
              </a:rPr>
              <a:t>See important safety information referenced within</a:t>
            </a:r>
          </a:p>
        </p:txBody>
      </p:sp>
      <p:sp>
        <p:nvSpPr>
          <p:cNvPr id="24583" name="TextBox 7"/>
          <p:cNvSpPr txBox="1">
            <a:spLocks noChangeArrowheads="1"/>
          </p:cNvSpPr>
          <p:nvPr/>
        </p:nvSpPr>
        <p:spPr bwMode="auto">
          <a:xfrm>
            <a:off x="838200" y="6221690"/>
            <a:ext cx="89757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800" dirty="0"/>
              <a:t>1. </a:t>
            </a:r>
            <a:r>
              <a:rPr lang="en-US" altLang="en-US" sz="800" dirty="0" err="1"/>
              <a:t>MitraClip</a:t>
            </a:r>
            <a:r>
              <a:rPr lang="en-US" altLang="en-US" sz="800" dirty="0"/>
              <a:t> Clip Delivery System Summary of Safety and Effectiveness Data (SSED)</a:t>
            </a:r>
          </a:p>
          <a:p>
            <a:pPr eaLnBrk="1" hangingPunct="1"/>
            <a:r>
              <a:rPr lang="en-US" altLang="en-US" sz="800" dirty="0"/>
              <a:t>2. </a:t>
            </a:r>
            <a:r>
              <a:rPr lang="en-US" altLang="en-US" sz="800" dirty="0" err="1"/>
              <a:t>MitraClip</a:t>
            </a:r>
            <a:r>
              <a:rPr lang="en-US" altLang="en-US" sz="800" dirty="0"/>
              <a:t> Clip Delivery System Instructions for Use.</a:t>
            </a:r>
          </a:p>
          <a:p>
            <a:pPr eaLnBrk="1" hangingPunct="1"/>
            <a:endParaRPr lang="en-US" altLang="en-US" sz="800" dirty="0"/>
          </a:p>
          <a:p>
            <a:pPr eaLnBrk="1" hangingPunct="1"/>
            <a:r>
              <a:rPr lang="en-US" altLang="en-US" sz="700" dirty="0"/>
              <a:t> </a:t>
            </a:r>
          </a:p>
        </p:txBody>
      </p:sp>
    </p:spTree>
    <p:extLst>
      <p:ext uri="{BB962C8B-B14F-4D97-AF65-F5344CB8AC3E}">
        <p14:creationId xmlns:p14="http://schemas.microsoft.com/office/powerpoint/2010/main" val="14461446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7694613" y="5760540"/>
            <a:ext cx="2284412"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342900" indent="-342900" eaLnBrk="0" hangingPunct="0">
              <a:tabLst>
                <a:tab pos="1258888" algn="l"/>
              </a:tabLst>
              <a:defRPr>
                <a:solidFill>
                  <a:schemeClr val="tx1"/>
                </a:solidFill>
                <a:latin typeface="Georgia" panose="02040502050405020303" pitchFamily="18" charset="0"/>
                <a:cs typeface="Arial" panose="020B0604020202020204" pitchFamily="34" charset="0"/>
              </a:defRPr>
            </a:lvl1pPr>
            <a:lvl2pPr marL="742950" indent="-285750" eaLnBrk="0" hangingPunct="0">
              <a:tabLst>
                <a:tab pos="1258888" algn="l"/>
              </a:tabLst>
              <a:defRPr>
                <a:solidFill>
                  <a:schemeClr val="tx1"/>
                </a:solidFill>
                <a:latin typeface="Georgia" panose="02040502050405020303" pitchFamily="18" charset="0"/>
                <a:cs typeface="Arial" panose="020B0604020202020204" pitchFamily="34" charset="0"/>
              </a:defRPr>
            </a:lvl2pPr>
            <a:lvl3pPr eaLnBrk="0" hangingPunct="0">
              <a:tabLst>
                <a:tab pos="1258888" algn="l"/>
              </a:tabLst>
              <a:defRPr>
                <a:solidFill>
                  <a:schemeClr val="tx1"/>
                </a:solidFill>
                <a:latin typeface="Georgia" panose="02040502050405020303" pitchFamily="18" charset="0"/>
                <a:cs typeface="Arial" panose="020B0604020202020204" pitchFamily="34" charset="0"/>
              </a:defRPr>
            </a:lvl3pPr>
            <a:lvl4pPr marL="1600200" indent="-228600" eaLnBrk="0" hangingPunct="0">
              <a:tabLst>
                <a:tab pos="1258888" algn="l"/>
              </a:tabLst>
              <a:defRPr>
                <a:solidFill>
                  <a:schemeClr val="tx1"/>
                </a:solidFill>
                <a:latin typeface="Georgia" panose="02040502050405020303" pitchFamily="18" charset="0"/>
                <a:cs typeface="Arial" panose="020B0604020202020204" pitchFamily="34" charset="0"/>
              </a:defRPr>
            </a:lvl4pPr>
            <a:lvl5pPr marL="2057400" indent="-228600" eaLnBrk="0" hangingPunct="0">
              <a:tabLst>
                <a:tab pos="1258888" algn="l"/>
              </a:tabLst>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9pPr>
          </a:lstStyle>
          <a:p>
            <a:pPr marL="0" lvl="2" algn="ctr">
              <a:lnSpc>
                <a:spcPct val="95000"/>
              </a:lnSpc>
              <a:buClr>
                <a:srgbClr val="83ADDB"/>
              </a:buClr>
            </a:pPr>
            <a:r>
              <a:rPr lang="en-US" altLang="en-US" sz="1100">
                <a:solidFill>
                  <a:srgbClr val="000000"/>
                </a:solidFill>
              </a:rPr>
              <a:t>HF hospitalization rates per patients decreased from 0.67 (1 year prior to MitraClip therapy) to 0.18 (1 year post discharge)</a:t>
            </a:r>
          </a:p>
        </p:txBody>
      </p:sp>
      <p:grpSp>
        <p:nvGrpSpPr>
          <p:cNvPr id="25603" name="Group 7"/>
          <p:cNvGrpSpPr>
            <a:grpSpLocks/>
          </p:cNvGrpSpPr>
          <p:nvPr/>
        </p:nvGrpSpPr>
        <p:grpSpPr bwMode="auto">
          <a:xfrm>
            <a:off x="8104188" y="3587254"/>
            <a:ext cx="1433512" cy="1400175"/>
            <a:chOff x="117475" y="3637559"/>
            <a:chExt cx="1678442" cy="1639408"/>
          </a:xfrm>
        </p:grpSpPr>
        <p:pic>
          <p:nvPicPr>
            <p:cNvPr id="25620"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3637559"/>
              <a:ext cx="1678442" cy="163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21" name="TextBox 4"/>
            <p:cNvSpPr txBox="1">
              <a:spLocks noChangeArrowheads="1"/>
            </p:cNvSpPr>
            <p:nvPr/>
          </p:nvSpPr>
          <p:spPr bwMode="auto">
            <a:xfrm>
              <a:off x="538996" y="4101055"/>
              <a:ext cx="1012431" cy="54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2400">
                  <a:solidFill>
                    <a:srgbClr val="3777BC"/>
                  </a:solidFill>
                </a:rPr>
                <a:t>73%</a:t>
              </a:r>
            </a:p>
          </p:txBody>
        </p:sp>
      </p:grpSp>
      <p:sp>
        <p:nvSpPr>
          <p:cNvPr id="25604" name="Rectangle 9"/>
          <p:cNvSpPr>
            <a:spLocks noChangeArrowheads="1"/>
          </p:cNvSpPr>
          <p:nvPr/>
        </p:nvSpPr>
        <p:spPr bwMode="auto">
          <a:xfrm>
            <a:off x="7693025" y="5239840"/>
            <a:ext cx="2286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342900" indent="-342900" eaLnBrk="0" hangingPunct="0">
              <a:tabLst>
                <a:tab pos="1258888" algn="l"/>
              </a:tabLst>
              <a:defRPr>
                <a:solidFill>
                  <a:schemeClr val="tx1"/>
                </a:solidFill>
                <a:latin typeface="Georgia" panose="02040502050405020303" pitchFamily="18" charset="0"/>
                <a:cs typeface="Arial" panose="020B0604020202020204" pitchFamily="34" charset="0"/>
              </a:defRPr>
            </a:lvl1pPr>
            <a:lvl2pPr marL="742950" indent="-285750" eaLnBrk="0" hangingPunct="0">
              <a:tabLst>
                <a:tab pos="1258888" algn="l"/>
              </a:tabLst>
              <a:defRPr>
                <a:solidFill>
                  <a:schemeClr val="tx1"/>
                </a:solidFill>
                <a:latin typeface="Georgia" panose="02040502050405020303" pitchFamily="18" charset="0"/>
                <a:cs typeface="Arial" panose="020B0604020202020204" pitchFamily="34" charset="0"/>
              </a:defRPr>
            </a:lvl2pPr>
            <a:lvl3pPr eaLnBrk="0" hangingPunct="0">
              <a:tabLst>
                <a:tab pos="1258888" algn="l"/>
              </a:tabLst>
              <a:defRPr>
                <a:solidFill>
                  <a:schemeClr val="tx1"/>
                </a:solidFill>
                <a:latin typeface="Georgia" panose="02040502050405020303" pitchFamily="18" charset="0"/>
                <a:cs typeface="Arial" panose="020B0604020202020204" pitchFamily="34" charset="0"/>
              </a:defRPr>
            </a:lvl3pPr>
            <a:lvl4pPr marL="1600200" indent="-228600" eaLnBrk="0" hangingPunct="0">
              <a:tabLst>
                <a:tab pos="1258888" algn="l"/>
              </a:tabLst>
              <a:defRPr>
                <a:solidFill>
                  <a:schemeClr val="tx1"/>
                </a:solidFill>
                <a:latin typeface="Georgia" panose="02040502050405020303" pitchFamily="18" charset="0"/>
                <a:cs typeface="Arial" panose="020B0604020202020204" pitchFamily="34" charset="0"/>
              </a:defRPr>
            </a:lvl4pPr>
            <a:lvl5pPr marL="2057400" indent="-228600" eaLnBrk="0" hangingPunct="0">
              <a:tabLst>
                <a:tab pos="1258888" algn="l"/>
              </a:tabLst>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9pPr>
          </a:lstStyle>
          <a:p>
            <a:pPr marL="0" lvl="2" algn="ctr">
              <a:lnSpc>
                <a:spcPct val="95000"/>
              </a:lnSpc>
              <a:buClr>
                <a:srgbClr val="83ADDB"/>
              </a:buClr>
            </a:pPr>
            <a:r>
              <a:rPr lang="en-GB" altLang="en-US" sz="1600">
                <a:solidFill>
                  <a:srgbClr val="3777BC"/>
                </a:solidFill>
              </a:rPr>
              <a:t>73% reduction in hospitalization rate</a:t>
            </a:r>
            <a:r>
              <a:rPr lang="en-GB" altLang="en-US" sz="1600" baseline="30000">
                <a:solidFill>
                  <a:srgbClr val="3777BC"/>
                </a:solidFill>
              </a:rPr>
              <a:t>4</a:t>
            </a:r>
            <a:endParaRPr lang="en-GB" altLang="en-US" sz="1600">
              <a:solidFill>
                <a:srgbClr val="3777BC"/>
              </a:solidFill>
            </a:endParaRPr>
          </a:p>
        </p:txBody>
      </p:sp>
      <p:grpSp>
        <p:nvGrpSpPr>
          <p:cNvPr id="25605" name="Group 2"/>
          <p:cNvGrpSpPr>
            <a:grpSpLocks/>
          </p:cNvGrpSpPr>
          <p:nvPr/>
        </p:nvGrpSpPr>
        <p:grpSpPr bwMode="auto">
          <a:xfrm>
            <a:off x="1520826" y="1057275"/>
            <a:ext cx="9147175" cy="2066925"/>
            <a:chOff x="-2556" y="4876801"/>
            <a:chExt cx="9146556" cy="1376968"/>
          </a:xfrm>
        </p:grpSpPr>
        <p:pic>
          <p:nvPicPr>
            <p:cNvPr id="25618" name="Picture 2"/>
            <p:cNvPicPr>
              <a:picLocks noChangeAspect="1" noChangeArrowheads="1"/>
            </p:cNvPicPr>
            <p:nvPr/>
          </p:nvPicPr>
          <p:blipFill>
            <a:blip r:embed="rId4">
              <a:extLst>
                <a:ext uri="{28A0092B-C50C-407E-A947-70E740481C1C}">
                  <a14:useLocalDpi xmlns:a14="http://schemas.microsoft.com/office/drawing/2010/main" val="0"/>
                </a:ext>
              </a:extLst>
            </a:blip>
            <a:srcRect l="415" r="2"/>
            <a:stretch>
              <a:fillRect/>
            </a:stretch>
          </p:blipFill>
          <p:spPr bwMode="auto">
            <a:xfrm>
              <a:off x="-2556" y="4876801"/>
              <a:ext cx="4551934" cy="137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9" name="Picture 2"/>
            <p:cNvPicPr>
              <a:picLocks noChangeAspect="1" noChangeArrowheads="1"/>
            </p:cNvPicPr>
            <p:nvPr/>
          </p:nvPicPr>
          <p:blipFill>
            <a:blip r:embed="rId5">
              <a:extLst>
                <a:ext uri="{28A0092B-C50C-407E-A947-70E740481C1C}">
                  <a14:useLocalDpi xmlns:a14="http://schemas.microsoft.com/office/drawing/2010/main" val="0"/>
                </a:ext>
              </a:extLst>
            </a:blip>
            <a:srcRect t="755" r="1871" b="552"/>
            <a:stretch>
              <a:fillRect/>
            </a:stretch>
          </p:blipFill>
          <p:spPr bwMode="auto">
            <a:xfrm>
              <a:off x="4539189" y="4876801"/>
              <a:ext cx="4604811" cy="137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606" name="Picture 5"/>
          <p:cNvPicPr>
            <a:picLocks noChangeAspect="1"/>
          </p:cNvPicPr>
          <p:nvPr/>
        </p:nvPicPr>
        <p:blipFill>
          <a:blip r:embed="rId6">
            <a:extLst>
              <a:ext uri="{28A0092B-C50C-407E-A947-70E740481C1C}">
                <a14:useLocalDpi xmlns:a14="http://schemas.microsoft.com/office/drawing/2010/main" val="0"/>
              </a:ext>
            </a:extLst>
          </a:blip>
          <a:srcRect l="4947" t="31206" r="44637" b="33708"/>
          <a:stretch>
            <a:fillRect/>
          </a:stretch>
        </p:blipFill>
        <p:spPr bwMode="auto">
          <a:xfrm>
            <a:off x="5314950" y="3525340"/>
            <a:ext cx="144303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11"/>
          <p:cNvSpPr>
            <a:spLocks noChangeArrowheads="1"/>
          </p:cNvSpPr>
          <p:nvPr/>
        </p:nvSpPr>
        <p:spPr bwMode="auto">
          <a:xfrm>
            <a:off x="4730750" y="5766890"/>
            <a:ext cx="2736850" cy="93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US" altLang="en-US" sz="1100">
                <a:solidFill>
                  <a:srgbClr val="000000"/>
                </a:solidFill>
              </a:rPr>
              <a:t>Majority of MitraClip patients discharged to home with or without home health care (9% to nursing home/skilled nursing facility, 4% died prior to discharge)</a:t>
            </a:r>
          </a:p>
        </p:txBody>
      </p:sp>
      <p:sp>
        <p:nvSpPr>
          <p:cNvPr id="25608" name="Rectangle 24"/>
          <p:cNvSpPr>
            <a:spLocks noChangeArrowheads="1"/>
          </p:cNvSpPr>
          <p:nvPr/>
        </p:nvSpPr>
        <p:spPr bwMode="auto">
          <a:xfrm>
            <a:off x="4730750" y="5241429"/>
            <a:ext cx="273685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marL="342900" indent="-342900" eaLnBrk="0" hangingPunct="0">
              <a:tabLst>
                <a:tab pos="1258888" algn="l"/>
              </a:tabLst>
              <a:defRPr>
                <a:solidFill>
                  <a:schemeClr val="tx1"/>
                </a:solidFill>
                <a:latin typeface="Georgia" panose="02040502050405020303" pitchFamily="18" charset="0"/>
                <a:cs typeface="Arial" panose="020B0604020202020204" pitchFamily="34" charset="0"/>
              </a:defRPr>
            </a:lvl1pPr>
            <a:lvl2pPr marL="742950" indent="-285750" eaLnBrk="0" hangingPunct="0">
              <a:tabLst>
                <a:tab pos="1258888" algn="l"/>
              </a:tabLst>
              <a:defRPr>
                <a:solidFill>
                  <a:schemeClr val="tx1"/>
                </a:solidFill>
                <a:latin typeface="Georgia" panose="02040502050405020303" pitchFamily="18" charset="0"/>
                <a:cs typeface="Arial" panose="020B0604020202020204" pitchFamily="34" charset="0"/>
              </a:defRPr>
            </a:lvl2pPr>
            <a:lvl3pPr eaLnBrk="0" hangingPunct="0">
              <a:tabLst>
                <a:tab pos="1258888" algn="l"/>
              </a:tabLst>
              <a:defRPr>
                <a:solidFill>
                  <a:schemeClr val="tx1"/>
                </a:solidFill>
                <a:latin typeface="Georgia" panose="02040502050405020303" pitchFamily="18" charset="0"/>
                <a:cs typeface="Arial" panose="020B0604020202020204" pitchFamily="34" charset="0"/>
              </a:defRPr>
            </a:lvl3pPr>
            <a:lvl4pPr marL="1600200" indent="-228600" eaLnBrk="0" hangingPunct="0">
              <a:tabLst>
                <a:tab pos="1258888" algn="l"/>
              </a:tabLst>
              <a:defRPr>
                <a:solidFill>
                  <a:schemeClr val="tx1"/>
                </a:solidFill>
                <a:latin typeface="Georgia" panose="02040502050405020303" pitchFamily="18" charset="0"/>
                <a:cs typeface="Arial" panose="020B0604020202020204" pitchFamily="34" charset="0"/>
              </a:defRPr>
            </a:lvl4pPr>
            <a:lvl5pPr marL="2057400" indent="-228600" eaLnBrk="0" hangingPunct="0">
              <a:tabLst>
                <a:tab pos="1258888" algn="l"/>
              </a:tabLst>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tabLst>
                <a:tab pos="1258888" algn="l"/>
              </a:tabLst>
              <a:defRPr>
                <a:solidFill>
                  <a:schemeClr val="tx1"/>
                </a:solidFill>
                <a:latin typeface="Georgia" panose="02040502050405020303" pitchFamily="18" charset="0"/>
                <a:cs typeface="Arial" panose="020B0604020202020204" pitchFamily="34" charset="0"/>
              </a:defRPr>
            </a:lvl9pPr>
          </a:lstStyle>
          <a:p>
            <a:pPr marL="0" lvl="2" algn="ctr">
              <a:lnSpc>
                <a:spcPct val="95000"/>
              </a:lnSpc>
              <a:buClr>
                <a:srgbClr val="83ADDB"/>
              </a:buClr>
            </a:pPr>
            <a:r>
              <a:rPr lang="en-GB" altLang="en-US" sz="1600">
                <a:solidFill>
                  <a:srgbClr val="3777BC"/>
                </a:solidFill>
              </a:rPr>
              <a:t>87% of MitraClip patients discharged to home</a:t>
            </a:r>
            <a:r>
              <a:rPr lang="en-GB" altLang="en-US" sz="1600" baseline="30000">
                <a:solidFill>
                  <a:srgbClr val="3777BC"/>
                </a:solidFill>
              </a:rPr>
              <a:t>3</a:t>
            </a:r>
          </a:p>
        </p:txBody>
      </p:sp>
      <p:sp>
        <p:nvSpPr>
          <p:cNvPr id="25609" name="Title 1"/>
          <p:cNvSpPr txBox="1">
            <a:spLocks/>
          </p:cNvSpPr>
          <p:nvPr/>
        </p:nvSpPr>
        <p:spPr bwMode="auto">
          <a:xfrm>
            <a:off x="2336800" y="210827"/>
            <a:ext cx="75692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547688" indent="-2730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822325"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096963"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1371600" indent="-228600" eaLnBrk="0" hangingPunct="0">
              <a:spcBef>
                <a:spcPct val="20000"/>
              </a:spcBef>
              <a:buClr>
                <a:srgbClr val="4BACC6"/>
              </a:buClr>
              <a:buChar char="•"/>
              <a:defRPr>
                <a:solidFill>
                  <a:schemeClr val="tx1"/>
                </a:solidFill>
                <a:latin typeface="Georgia" panose="02040502050405020303" pitchFamily="18" charset="0"/>
              </a:defRPr>
            </a:lvl5pPr>
            <a:lvl6pPr marL="1828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286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2743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2004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algn="ctr">
              <a:lnSpc>
                <a:spcPct val="95000"/>
              </a:lnSpc>
              <a:spcBef>
                <a:spcPct val="0"/>
              </a:spcBef>
              <a:buClrTx/>
              <a:buSzTx/>
              <a:buFontTx/>
              <a:buNone/>
            </a:pPr>
            <a:r>
              <a:rPr lang="en-GB" altLang="en-US" sz="2800" dirty="0">
                <a:solidFill>
                  <a:schemeClr val="tx2"/>
                </a:solidFill>
              </a:rPr>
              <a:t>Successful Outcomes for Patients and </a:t>
            </a:r>
            <a:r>
              <a:rPr lang="en-GB" altLang="en-US" sz="2800" dirty="0" err="1">
                <a:solidFill>
                  <a:schemeClr val="tx2"/>
                </a:solidFill>
              </a:rPr>
              <a:t>Centers</a:t>
            </a:r>
            <a:br>
              <a:rPr lang="en-GB" altLang="en-US" sz="2400" dirty="0">
                <a:solidFill>
                  <a:schemeClr val="tx2"/>
                </a:solidFill>
              </a:rPr>
            </a:br>
            <a:r>
              <a:rPr lang="en-GB" altLang="en-US" sz="2400" dirty="0">
                <a:solidFill>
                  <a:schemeClr val="tx2"/>
                </a:solidFill>
              </a:rPr>
              <a:t>Post-procedure Impact of </a:t>
            </a:r>
            <a:r>
              <a:rPr lang="en-GB" altLang="en-US" sz="2400" dirty="0" err="1">
                <a:solidFill>
                  <a:schemeClr val="tx2"/>
                </a:solidFill>
              </a:rPr>
              <a:t>MitraClip</a:t>
            </a:r>
            <a:r>
              <a:rPr lang="en-GB" altLang="en-US" sz="2400" dirty="0">
                <a:solidFill>
                  <a:schemeClr val="tx2"/>
                </a:solidFill>
              </a:rPr>
              <a:t> Therapy</a:t>
            </a:r>
            <a:endParaRPr lang="en-US" altLang="en-US" sz="2400" baseline="30000" dirty="0">
              <a:solidFill>
                <a:schemeClr val="tx2"/>
              </a:solidFill>
            </a:endParaRPr>
          </a:p>
        </p:txBody>
      </p:sp>
      <p:sp>
        <p:nvSpPr>
          <p:cNvPr id="25610" name="Rectangle 21"/>
          <p:cNvSpPr>
            <a:spLocks noChangeArrowheads="1"/>
          </p:cNvSpPr>
          <p:nvPr/>
        </p:nvSpPr>
        <p:spPr bwMode="auto">
          <a:xfrm>
            <a:off x="1958976" y="5212854"/>
            <a:ext cx="2454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US" altLang="en-US" sz="1600" b="1" dirty="0">
                <a:solidFill>
                  <a:srgbClr val="3777BC"/>
                </a:solidFill>
                <a:latin typeface="Arial" panose="020B0604020202020204" pitchFamily="34" charset="0"/>
              </a:rPr>
              <a:t>Low Hospital Length of</a:t>
            </a:r>
            <a:br>
              <a:rPr lang="en-US" altLang="en-US" sz="1600" b="1" dirty="0">
                <a:solidFill>
                  <a:srgbClr val="3777BC"/>
                </a:solidFill>
                <a:latin typeface="Arial" panose="020B0604020202020204" pitchFamily="34" charset="0"/>
              </a:rPr>
            </a:br>
            <a:r>
              <a:rPr lang="en-US" altLang="en-US" sz="1600" b="1" dirty="0">
                <a:solidFill>
                  <a:srgbClr val="3777BC"/>
                </a:solidFill>
                <a:latin typeface="Arial" panose="020B0604020202020204" pitchFamily="34" charset="0"/>
              </a:rPr>
              <a:t>Stay vs. TAVR</a:t>
            </a:r>
            <a:r>
              <a:rPr lang="en-US" altLang="en-US" sz="1600" b="1" baseline="30000" dirty="0">
                <a:solidFill>
                  <a:srgbClr val="3777BC"/>
                </a:solidFill>
                <a:latin typeface="Arial" panose="020B0604020202020204" pitchFamily="34" charset="0"/>
              </a:rPr>
              <a:t>1,2</a:t>
            </a:r>
          </a:p>
        </p:txBody>
      </p:sp>
      <p:grpSp>
        <p:nvGrpSpPr>
          <p:cNvPr id="25611" name="Group 6"/>
          <p:cNvGrpSpPr>
            <a:grpSpLocks/>
          </p:cNvGrpSpPr>
          <p:nvPr/>
        </p:nvGrpSpPr>
        <p:grpSpPr bwMode="auto">
          <a:xfrm>
            <a:off x="2151064" y="3450729"/>
            <a:ext cx="2003425" cy="1831975"/>
            <a:chOff x="978217" y="3227653"/>
            <a:chExt cx="2002774" cy="1831022"/>
          </a:xfrm>
        </p:grpSpPr>
        <p:sp>
          <p:nvSpPr>
            <p:cNvPr id="23" name="Rectangle 22"/>
            <p:cNvSpPr/>
            <p:nvPr/>
          </p:nvSpPr>
          <p:spPr bwMode="auto">
            <a:xfrm>
              <a:off x="1293454" y="4162765"/>
              <a:ext cx="583509" cy="366564"/>
            </a:xfrm>
            <a:prstGeom prst="rect">
              <a:avLst/>
            </a:prstGeom>
            <a:gradFill flip="none" rotWithShape="1">
              <a:gsLst>
                <a:gs pos="0">
                  <a:srgbClr val="E8941A">
                    <a:shade val="30000"/>
                    <a:satMod val="115000"/>
                  </a:srgbClr>
                </a:gs>
                <a:gs pos="50000">
                  <a:srgbClr val="E8941A">
                    <a:shade val="67500"/>
                    <a:satMod val="115000"/>
                  </a:srgbClr>
                </a:gs>
                <a:gs pos="100000">
                  <a:srgbClr val="E8941A">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reflection blurRad="6350" stA="52000" endA="300" endPos="35000" dir="5400000" sy="-100000" algn="bl" rotWithShape="0"/>
            </a:effectLst>
          </p:spPr>
          <p:txBody>
            <a:bodyPr wrap="none" anchor="ctr"/>
            <a:lstStyle/>
            <a:p>
              <a:pPr algn="ctr">
                <a:defRPr/>
              </a:pPr>
              <a:r>
                <a:rPr lang="en-US" sz="1200" dirty="0">
                  <a:solidFill>
                    <a:srgbClr val="FFFFFF"/>
                  </a:solidFill>
                  <a:latin typeface="Arial" charset="0"/>
                </a:rPr>
                <a:t>2.9</a:t>
              </a:r>
            </a:p>
            <a:p>
              <a:pPr algn="ctr">
                <a:defRPr/>
              </a:pPr>
              <a:r>
                <a:rPr lang="en-US" sz="1200" dirty="0">
                  <a:solidFill>
                    <a:srgbClr val="FFFFFF"/>
                  </a:solidFill>
                  <a:latin typeface="Arial" charset="0"/>
                </a:rPr>
                <a:t>days</a:t>
              </a:r>
            </a:p>
          </p:txBody>
        </p:sp>
        <p:sp>
          <p:nvSpPr>
            <p:cNvPr id="24" name="Rectangle 23"/>
            <p:cNvSpPr/>
            <p:nvPr/>
          </p:nvSpPr>
          <p:spPr bwMode="auto">
            <a:xfrm>
              <a:off x="2171629" y="3227653"/>
              <a:ext cx="584010" cy="130107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a:defRPr/>
              </a:pPr>
              <a:r>
                <a:rPr lang="en-US" sz="1200" dirty="0">
                  <a:solidFill>
                    <a:srgbClr val="FFFFFF"/>
                  </a:solidFill>
                  <a:latin typeface="Arial" charset="0"/>
                </a:rPr>
                <a:t>10.1 days</a:t>
              </a:r>
            </a:p>
          </p:txBody>
        </p:sp>
        <p:sp>
          <p:nvSpPr>
            <p:cNvPr id="25616" name="TextBox 25"/>
            <p:cNvSpPr txBox="1">
              <a:spLocks noChangeArrowheads="1"/>
            </p:cNvSpPr>
            <p:nvPr/>
          </p:nvSpPr>
          <p:spPr bwMode="auto">
            <a:xfrm>
              <a:off x="978217" y="4550844"/>
              <a:ext cx="12440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US" altLang="en-US" sz="900">
                  <a:solidFill>
                    <a:srgbClr val="000000"/>
                  </a:solidFill>
                </a:rPr>
                <a:t>EII Prohibitive</a:t>
              </a:r>
            </a:p>
            <a:p>
              <a:pPr algn="ctr" eaLnBrk="1" hangingPunct="1"/>
              <a:r>
                <a:rPr lang="en-US" altLang="en-US" sz="900">
                  <a:solidFill>
                    <a:srgbClr val="000000"/>
                  </a:solidFill>
                </a:rPr>
                <a:t>Risk DMR</a:t>
              </a:r>
            </a:p>
            <a:p>
              <a:pPr algn="ctr" eaLnBrk="1" hangingPunct="1"/>
              <a:r>
                <a:rPr lang="en-US" altLang="en-US" sz="900">
                  <a:solidFill>
                    <a:srgbClr val="000000"/>
                  </a:solidFill>
                </a:rPr>
                <a:t>MitraClip (N=127)</a:t>
              </a:r>
            </a:p>
          </p:txBody>
        </p:sp>
        <p:sp>
          <p:nvSpPr>
            <p:cNvPr id="25617" name="TextBox 26"/>
            <p:cNvSpPr txBox="1">
              <a:spLocks noChangeArrowheads="1"/>
            </p:cNvSpPr>
            <p:nvPr/>
          </p:nvSpPr>
          <p:spPr bwMode="auto">
            <a:xfrm>
              <a:off x="1969176" y="4550844"/>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r>
                <a:rPr lang="en-US" altLang="en-US" sz="900">
                  <a:solidFill>
                    <a:srgbClr val="000000"/>
                  </a:solidFill>
                </a:rPr>
                <a:t>Partner B TAVR</a:t>
              </a:r>
              <a:br>
                <a:rPr lang="en-US" altLang="en-US" sz="900">
                  <a:solidFill>
                    <a:srgbClr val="000000"/>
                  </a:solidFill>
                </a:rPr>
              </a:br>
              <a:r>
                <a:rPr lang="en-US" altLang="en-US" sz="900">
                  <a:solidFill>
                    <a:srgbClr val="000000"/>
                  </a:solidFill>
                </a:rPr>
                <a:t>(N=175)</a:t>
              </a:r>
            </a:p>
          </p:txBody>
        </p:sp>
      </p:grpSp>
      <p:sp>
        <p:nvSpPr>
          <p:cNvPr id="25612" name="Rectangle 3"/>
          <p:cNvSpPr>
            <a:spLocks noChangeArrowheads="1"/>
          </p:cNvSpPr>
          <p:nvPr/>
        </p:nvSpPr>
        <p:spPr bwMode="auto">
          <a:xfrm>
            <a:off x="60326" y="6110783"/>
            <a:ext cx="77374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800" baseline="30000" dirty="0"/>
              <a:t>1</a:t>
            </a:r>
            <a:r>
              <a:rPr lang="en-US" altLang="en-US" sz="800" dirty="0"/>
              <a:t> </a:t>
            </a:r>
            <a:r>
              <a:rPr lang="en-US" altLang="en-US" sz="800" dirty="0" err="1"/>
              <a:t>MitraClip</a:t>
            </a:r>
            <a:r>
              <a:rPr lang="en-US" altLang="en-US" sz="800" dirty="0"/>
              <a:t> Clip Delivery System Summary of Safety and Effectiveness Data (SSED)</a:t>
            </a:r>
          </a:p>
          <a:p>
            <a:pPr eaLnBrk="1" hangingPunct="1"/>
            <a:r>
              <a:rPr lang="en-US" altLang="en-US" sz="800" baseline="30000" dirty="0"/>
              <a:t>2 </a:t>
            </a:r>
            <a:r>
              <a:rPr lang="en-US" altLang="en-US" sz="800" dirty="0"/>
              <a:t>Reynolds et al. Circulation. 2012;125:1102-1109.</a:t>
            </a:r>
          </a:p>
          <a:p>
            <a:pPr eaLnBrk="1" hangingPunct="1"/>
            <a:r>
              <a:rPr lang="en-US" altLang="en-US" sz="800" baseline="30000" dirty="0"/>
              <a:t>3</a:t>
            </a:r>
            <a:r>
              <a:rPr lang="en-US" altLang="en-US" sz="800" dirty="0"/>
              <a:t> Data on file at Abbott Vascular.</a:t>
            </a:r>
          </a:p>
          <a:p>
            <a:pPr eaLnBrk="1" hangingPunct="1"/>
            <a:r>
              <a:rPr lang="en-US" altLang="en-US" sz="800" baseline="30000" dirty="0"/>
              <a:t>4</a:t>
            </a:r>
            <a:r>
              <a:rPr lang="en-US" altLang="en-US" sz="800" dirty="0"/>
              <a:t> </a:t>
            </a:r>
            <a:r>
              <a:rPr lang="en-US" altLang="en-US" sz="800" dirty="0" err="1"/>
              <a:t>MitraClip</a:t>
            </a:r>
            <a:r>
              <a:rPr lang="en-US" altLang="en-US" sz="800" dirty="0"/>
              <a:t> Clip Delivery System Instructions for Use.</a:t>
            </a:r>
          </a:p>
          <a:p>
            <a:pPr eaLnBrk="1" hangingPunct="1"/>
            <a:endParaRPr lang="en-US" altLang="en-US" sz="800" baseline="30000" dirty="0">
              <a:latin typeface="Arial" panose="020B0604020202020204" pitchFamily="34" charset="0"/>
            </a:endParaRPr>
          </a:p>
        </p:txBody>
      </p:sp>
      <p:sp>
        <p:nvSpPr>
          <p:cNvPr id="25613" name="TextBox 1"/>
          <p:cNvSpPr txBox="1">
            <a:spLocks noChangeArrowheads="1"/>
          </p:cNvSpPr>
          <p:nvPr/>
        </p:nvSpPr>
        <p:spPr bwMode="auto">
          <a:xfrm>
            <a:off x="1622426" y="6629400"/>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800" dirty="0"/>
              <a:t>See important safety information referenced within.</a:t>
            </a:r>
          </a:p>
        </p:txBody>
      </p:sp>
    </p:spTree>
    <p:extLst>
      <p:ext uri="{BB962C8B-B14F-4D97-AF65-F5344CB8AC3E}">
        <p14:creationId xmlns:p14="http://schemas.microsoft.com/office/powerpoint/2010/main" val="173909967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pPr eaLnBrk="1" hangingPunct="1"/>
            <a:r>
              <a:rPr lang="en-US" altLang="en-US" sz="3600" dirty="0" err="1"/>
              <a:t>MitraClip</a:t>
            </a:r>
            <a:r>
              <a:rPr lang="en-US" altLang="en-US" sz="3600" dirty="0"/>
              <a:t> Video</a:t>
            </a:r>
          </a:p>
        </p:txBody>
      </p:sp>
      <p:pic>
        <p:nvPicPr>
          <p:cNvPr id="4" name="MitraClip Procedure Animation VideoEDIT">
            <a:hlinkClick r:id="" action="ppaction://media"/>
            <a:extLst>
              <a:ext uri="{FF2B5EF4-FFF2-40B4-BE49-F238E27FC236}">
                <a16:creationId xmlns:a16="http://schemas.microsoft.com/office/drawing/2014/main" id="{3A0FF9A3-290F-4D41-B88A-8963FCBBE6C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98650" y="1431925"/>
            <a:ext cx="8435975" cy="4745038"/>
          </a:xfrm>
        </p:spPr>
      </p:pic>
    </p:spTree>
    <p:extLst>
      <p:ext uri="{BB962C8B-B14F-4D97-AF65-F5344CB8AC3E}">
        <p14:creationId xmlns:p14="http://schemas.microsoft.com/office/powerpoint/2010/main" val="3442014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pPr eaLnBrk="1" hangingPunct="1"/>
            <a:r>
              <a:rPr lang="en-US" altLang="en-US" sz="3600" dirty="0"/>
              <a:t>Aortic Stenosis</a:t>
            </a:r>
          </a:p>
        </p:txBody>
      </p:sp>
      <p:sp>
        <p:nvSpPr>
          <p:cNvPr id="36867" name="Content Placeholder 2"/>
          <p:cNvSpPr>
            <a:spLocks noGrp="1"/>
          </p:cNvSpPr>
          <p:nvPr>
            <p:ph idx="1"/>
          </p:nvPr>
        </p:nvSpPr>
        <p:spPr>
          <a:prstGeom prst="rect">
            <a:avLst/>
          </a:prstGeom>
        </p:spPr>
        <p:txBody>
          <a:bodyPr anchor="t">
            <a:normAutofit/>
          </a:bodyPr>
          <a:lstStyle/>
          <a:p>
            <a:pPr marL="228600" indent="-228600" eaLnBrk="1" hangingPunct="1">
              <a:lnSpc>
                <a:spcPct val="100000"/>
              </a:lnSpc>
              <a:spcBef>
                <a:spcPts val="1800"/>
              </a:spcBef>
            </a:pPr>
            <a:r>
              <a:rPr lang="en-US" altLang="en-US" sz="2800" dirty="0"/>
              <a:t>Aortic stenosis (AS) can be seen earlier in life as a congenital issue, i.e., bicuspid valve, but is more often seen as a calcific, age-related issue.</a:t>
            </a:r>
          </a:p>
          <a:p>
            <a:pPr marL="228600" indent="-228600" eaLnBrk="1" hangingPunct="1">
              <a:lnSpc>
                <a:spcPct val="100000"/>
              </a:lnSpc>
              <a:spcBef>
                <a:spcPts val="1800"/>
              </a:spcBef>
            </a:pPr>
            <a:r>
              <a:rPr lang="en-US" altLang="en-US" sz="2800" dirty="0"/>
              <a:t>Calcific aortic stenosis - a very real problem in the U.S.</a:t>
            </a:r>
          </a:p>
          <a:p>
            <a:pPr marL="228600" indent="-228600" eaLnBrk="1" hangingPunct="1">
              <a:lnSpc>
                <a:spcPct val="100000"/>
              </a:lnSpc>
              <a:spcBef>
                <a:spcPts val="1800"/>
              </a:spcBef>
            </a:pPr>
            <a:r>
              <a:rPr lang="en-US" altLang="en-US" sz="2800" dirty="0"/>
              <a:t>Results in closure of the aortic valve, which causes progressive angina, syncope, light-headedness, and eventual heart failure/death.</a:t>
            </a:r>
          </a:p>
        </p:txBody>
      </p:sp>
    </p:spTree>
    <p:extLst>
      <p:ext uri="{BB962C8B-B14F-4D97-AF65-F5344CB8AC3E}">
        <p14:creationId xmlns:p14="http://schemas.microsoft.com/office/powerpoint/2010/main" val="130594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2"/>
          <p:cNvSpPr>
            <a:spLocks noGrp="1"/>
          </p:cNvSpPr>
          <p:nvPr>
            <p:ph type="title"/>
          </p:nvPr>
        </p:nvSpPr>
        <p:spPr/>
        <p:txBody>
          <a:bodyPr>
            <a:normAutofit/>
          </a:bodyPr>
          <a:lstStyle/>
          <a:p>
            <a:pPr eaLnBrk="1" hangingPunct="1"/>
            <a:r>
              <a:rPr lang="en-US" altLang="en-US" sz="3600" dirty="0"/>
              <a:t>Prevalence of Aortic Stenosis</a:t>
            </a:r>
          </a:p>
        </p:txBody>
      </p:sp>
      <p:sp>
        <p:nvSpPr>
          <p:cNvPr id="13" name="Rounded Rectangle 12"/>
          <p:cNvSpPr/>
          <p:nvPr/>
        </p:nvSpPr>
        <p:spPr bwMode="gray">
          <a:xfrm>
            <a:off x="6130925" y="1458912"/>
            <a:ext cx="4984750" cy="4508500"/>
          </a:xfrm>
          <a:prstGeom prst="roundRect">
            <a:avLst>
              <a:gd name="adj" fmla="val 1976"/>
            </a:avLst>
          </a:prstGeom>
          <a:solidFill>
            <a:schemeClr val="bg1"/>
          </a:solidFill>
          <a:ln w="25400">
            <a:solidFill>
              <a:srgbClr val="B12225"/>
            </a:solidFill>
          </a:ln>
          <a:effectLst>
            <a:outerShdw blurRad="177800" dist="38100" dir="2700000" rotWithShape="0">
              <a:srgbClr val="000000">
                <a:alpha val="40000"/>
              </a:srgbClr>
            </a:outerShdw>
          </a:effectLst>
        </p:spPr>
        <p:style>
          <a:lnRef idx="1">
            <a:schemeClr val="accent6"/>
          </a:lnRef>
          <a:fillRef idx="3">
            <a:schemeClr val="accent6"/>
          </a:fillRef>
          <a:effectRef idx="2">
            <a:schemeClr val="accent6"/>
          </a:effectRef>
          <a:fontRef idx="minor">
            <a:schemeClr val="lt1"/>
          </a:fontRef>
        </p:style>
        <p:txBody>
          <a:bodyPr wrap="none" lIns="0" tIns="0" rIns="0" bIns="0" anchor="ctr"/>
          <a:lstStyle/>
          <a:p>
            <a:pPr algn="ctr">
              <a:defRPr/>
            </a:pPr>
            <a:endParaRPr lang="en-US" sz="1400" b="1" dirty="0">
              <a:solidFill>
                <a:srgbClr val="890F0E"/>
              </a:solidFill>
            </a:endParaRPr>
          </a:p>
        </p:txBody>
      </p:sp>
      <p:sp>
        <p:nvSpPr>
          <p:cNvPr id="14" name="Round Same Side Corner Rectangle 13"/>
          <p:cNvSpPr/>
          <p:nvPr/>
        </p:nvSpPr>
        <p:spPr bwMode="gray">
          <a:xfrm>
            <a:off x="6116639" y="1441450"/>
            <a:ext cx="4999037" cy="660400"/>
          </a:xfrm>
          <a:prstGeom prst="round2SameRect">
            <a:avLst/>
          </a:prstGeom>
          <a:gradFill flip="none" rotWithShape="1">
            <a:gsLst>
              <a:gs pos="0">
                <a:srgbClr val="890F0E"/>
              </a:gs>
              <a:gs pos="100000">
                <a:srgbClr val="B12225"/>
              </a:gs>
            </a:gsLst>
            <a:lin ang="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0000"/>
              </a:lnSpc>
              <a:defRPr/>
            </a:pPr>
            <a:endParaRPr lang="en-US" sz="1100" b="1" dirty="0">
              <a:solidFill>
                <a:schemeClr val="bg1"/>
              </a:solidFill>
              <a:cs typeface="Arial" pitchFamily="34" charset="0"/>
            </a:endParaRPr>
          </a:p>
        </p:txBody>
      </p:sp>
      <p:sp>
        <p:nvSpPr>
          <p:cNvPr id="37896" name="TextBox 25"/>
          <p:cNvSpPr txBox="1">
            <a:spLocks noChangeArrowheads="1"/>
          </p:cNvSpPr>
          <p:nvPr/>
        </p:nvSpPr>
        <p:spPr bwMode="gray">
          <a:xfrm>
            <a:off x="7010400" y="1447800"/>
            <a:ext cx="3113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algn="ctr" eaLnBrk="1" hangingPunct="1">
              <a:spcBef>
                <a:spcPct val="0"/>
              </a:spcBef>
              <a:buClrTx/>
              <a:buSzTx/>
              <a:buFontTx/>
              <a:buNone/>
            </a:pPr>
            <a:r>
              <a:rPr lang="en-US" altLang="en-US" sz="1800" b="1">
                <a:solidFill>
                  <a:schemeClr val="bg1"/>
                </a:solidFill>
                <a:latin typeface="Corbel" panose="020B0503020204020204" pitchFamily="34" charset="0"/>
              </a:rPr>
              <a:t>16.5 Million People in US</a:t>
            </a:r>
          </a:p>
          <a:p>
            <a:pPr algn="ctr" eaLnBrk="1" hangingPunct="1">
              <a:spcBef>
                <a:spcPct val="0"/>
              </a:spcBef>
              <a:buClrTx/>
              <a:buSzTx/>
              <a:buFontTx/>
              <a:buNone/>
            </a:pPr>
            <a:r>
              <a:rPr lang="en-US" altLang="en-US" sz="1800" b="1">
                <a:solidFill>
                  <a:schemeClr val="bg1"/>
                </a:solidFill>
                <a:latin typeface="Corbel" panose="020B0503020204020204" pitchFamily="34" charset="0"/>
              </a:rPr>
              <a:t>Over the Age of 65</a:t>
            </a:r>
            <a:r>
              <a:rPr lang="en-US" altLang="en-US" sz="1500" baseline="50000">
                <a:solidFill>
                  <a:schemeClr val="bg1"/>
                </a:solidFill>
                <a:latin typeface="Corbel" panose="020B0503020204020204" pitchFamily="34" charset="0"/>
              </a:rPr>
              <a:t>2</a:t>
            </a:r>
            <a:endParaRPr lang="en-US" altLang="en-US" sz="1500" b="1" baseline="50000">
              <a:solidFill>
                <a:schemeClr val="bg1"/>
              </a:solidFill>
              <a:latin typeface="Corbel" panose="020B0503020204020204" pitchFamily="34" charset="0"/>
            </a:endParaRPr>
          </a:p>
        </p:txBody>
      </p:sp>
      <p:pic>
        <p:nvPicPr>
          <p:cNvPr id="37897" name="Picture 14" descr="USmap-(stat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4739" y="2290762"/>
            <a:ext cx="47974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8" name="Chart 15"/>
          <p:cNvGraphicFramePr>
            <a:graphicFrameLocks/>
          </p:cNvGraphicFramePr>
          <p:nvPr/>
        </p:nvGraphicFramePr>
        <p:xfrm>
          <a:off x="6434138" y="2568575"/>
          <a:ext cx="4703762" cy="2640012"/>
        </p:xfrm>
        <a:graphic>
          <a:graphicData uri="http://schemas.openxmlformats.org/presentationml/2006/ole">
            <mc:AlternateContent xmlns:mc="http://schemas.openxmlformats.org/markup-compatibility/2006">
              <mc:Choice xmlns:v="urn:schemas-microsoft-com:vml" Requires="v">
                <p:oleObj r:id="rId4" imgW="4706520" imgH="2639797" progId="Excel.Chart.8">
                  <p:embed/>
                </p:oleObj>
              </mc:Choice>
              <mc:Fallback>
                <p:oleObj r:id="rId4" imgW="4706520" imgH="2639797" progId="Excel.Chart.8">
                  <p:embed/>
                  <p:pic>
                    <p:nvPicPr>
                      <p:cNvPr id="37898" name="Chart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138" y="2568575"/>
                        <a:ext cx="4703762"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9" name="TextBox 16"/>
          <p:cNvSpPr txBox="1">
            <a:spLocks noChangeArrowheads="1"/>
          </p:cNvSpPr>
          <p:nvPr/>
        </p:nvSpPr>
        <p:spPr bwMode="white">
          <a:xfrm>
            <a:off x="6688138" y="2719388"/>
            <a:ext cx="1358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1200" b="1">
                <a:solidFill>
                  <a:schemeClr val="bg1"/>
                </a:solidFill>
                <a:latin typeface="Corbel" panose="020B0503020204020204" pitchFamily="34" charset="0"/>
              </a:rPr>
              <a:t>Percentage Diagnosed with Aortic Stenosis</a:t>
            </a:r>
          </a:p>
        </p:txBody>
      </p:sp>
      <p:sp>
        <p:nvSpPr>
          <p:cNvPr id="37900" name="Rectangle 17"/>
          <p:cNvSpPr>
            <a:spLocks noChangeArrowheads="1"/>
          </p:cNvSpPr>
          <p:nvPr/>
        </p:nvSpPr>
        <p:spPr bwMode="auto">
          <a:xfrm>
            <a:off x="608410" y="1548606"/>
            <a:ext cx="434459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spcAft>
                <a:spcPts val="1200"/>
              </a:spcAft>
              <a:buClr>
                <a:schemeClr val="tx2"/>
              </a:buClr>
              <a:buSzTx/>
              <a:buFont typeface="Wingdings" panose="05000000000000000000" pitchFamily="2" charset="2"/>
              <a:buChar char="§"/>
            </a:pPr>
            <a:r>
              <a:rPr lang="en-US" altLang="en-US" sz="2400" dirty="0">
                <a:latin typeface="Century Gothic" panose="020B0502020202020204" pitchFamily="34" charset="0"/>
              </a:rPr>
              <a:t>Aortic stenosis is estimated to be prevalent in up to 7% of the population over the age of 65.</a:t>
            </a:r>
            <a:r>
              <a:rPr lang="en-US" altLang="en-US" sz="2400" baseline="30000" dirty="0">
                <a:latin typeface="Century Gothic" panose="020B0502020202020204" pitchFamily="34" charset="0"/>
              </a:rPr>
              <a:t>1</a:t>
            </a:r>
          </a:p>
          <a:p>
            <a:pPr eaLnBrk="1" hangingPunct="1">
              <a:spcBef>
                <a:spcPct val="0"/>
              </a:spcBef>
              <a:spcAft>
                <a:spcPts val="1200"/>
              </a:spcAft>
              <a:buClr>
                <a:schemeClr val="tx2"/>
              </a:buClr>
              <a:buSzTx/>
              <a:buFont typeface="Wingdings" panose="05000000000000000000" pitchFamily="2" charset="2"/>
              <a:buChar char="§"/>
            </a:pPr>
            <a:endParaRPr lang="en-US" altLang="en-US" sz="2400" baseline="30000" dirty="0">
              <a:latin typeface="Century Gothic" panose="020B0502020202020204" pitchFamily="34" charset="0"/>
            </a:endParaRPr>
          </a:p>
          <a:p>
            <a:pPr eaLnBrk="1" hangingPunct="1">
              <a:spcBef>
                <a:spcPct val="0"/>
              </a:spcBef>
              <a:spcAft>
                <a:spcPts val="1200"/>
              </a:spcAft>
              <a:buClr>
                <a:schemeClr val="tx2"/>
              </a:buClr>
              <a:buSzTx/>
              <a:buFont typeface="Wingdings" panose="05000000000000000000" pitchFamily="2" charset="2"/>
              <a:buChar char="§"/>
            </a:pPr>
            <a:r>
              <a:rPr lang="en-US" altLang="en-US" sz="2400" dirty="0">
                <a:latin typeface="Century Gothic" panose="020B0502020202020204" pitchFamily="34" charset="0"/>
              </a:rPr>
              <a:t>It is more likely to affect men than women; 80% of adults with symptomatic aortic stenosis are male.</a:t>
            </a:r>
            <a:r>
              <a:rPr lang="en-US" altLang="en-US" sz="2400" baseline="30000" dirty="0">
                <a:latin typeface="Century Gothic" panose="020B0502020202020204" pitchFamily="34" charset="0"/>
              </a:rPr>
              <a:t>3</a:t>
            </a:r>
            <a:endParaRPr lang="en-US" altLang="en-US" sz="2400" dirty="0">
              <a:latin typeface="Century Gothic" panose="020B0502020202020204" pitchFamily="34" charset="0"/>
            </a:endParaRPr>
          </a:p>
        </p:txBody>
      </p:sp>
    </p:spTree>
    <p:extLst>
      <p:ext uri="{BB962C8B-B14F-4D97-AF65-F5344CB8AC3E}">
        <p14:creationId xmlns:p14="http://schemas.microsoft.com/office/powerpoint/2010/main" val="2554861484"/>
      </p:ext>
    </p:extLst>
  </p:cSld>
  <p:clrMapOvr>
    <a:masterClrMapping/>
  </p:clrMapOvr>
  <p:transition spd="slow">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5"/>
          <p:cNvSpPr txBox="1">
            <a:spLocks noChangeArrowheads="1"/>
          </p:cNvSpPr>
          <p:nvPr/>
        </p:nvSpPr>
        <p:spPr bwMode="auto">
          <a:xfrm>
            <a:off x="228600" y="1251972"/>
            <a:ext cx="11963400"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ts val="1800"/>
              </a:spcBef>
              <a:buClrTx/>
              <a:buSzTx/>
              <a:buFont typeface="Wingdings" panose="05000000000000000000" pitchFamily="2" charset="2"/>
              <a:buChar char="§"/>
            </a:pPr>
            <a:r>
              <a:rPr lang="en-US" altLang="en-US" sz="2400" dirty="0">
                <a:latin typeface="Century Gothic" panose="020B0502020202020204" pitchFamily="34" charset="0"/>
                <a:ea typeface="MS PGothic" panose="020B0600070205080204" pitchFamily="34" charset="-128"/>
              </a:rPr>
              <a:t>Aortic stenosis 		2% US population &gt; 65 </a:t>
            </a:r>
            <a:r>
              <a:rPr lang="en-US" altLang="en-US" sz="2400" dirty="0" err="1">
                <a:latin typeface="Century Gothic" panose="020B0502020202020204" pitchFamily="34" charset="0"/>
                <a:ea typeface="MS PGothic" panose="020B0600070205080204" pitchFamily="34" charset="-128"/>
              </a:rPr>
              <a:t>yrs</a:t>
            </a:r>
            <a:r>
              <a:rPr lang="en-US" altLang="en-US" sz="2400" dirty="0">
                <a:latin typeface="Century Gothic" panose="020B0502020202020204" pitchFamily="34" charset="0"/>
                <a:ea typeface="MS PGothic" panose="020B0600070205080204" pitchFamily="34" charset="-128"/>
              </a:rPr>
              <a:t> old</a:t>
            </a:r>
          </a:p>
          <a:p>
            <a:pPr eaLnBrk="1" hangingPunct="1">
              <a:spcBef>
                <a:spcPts val="1800"/>
              </a:spcBef>
              <a:buClrTx/>
              <a:buSzTx/>
              <a:buFont typeface="Wingdings" panose="05000000000000000000" pitchFamily="2" charset="2"/>
              <a:buChar char="§"/>
            </a:pPr>
            <a:r>
              <a:rPr lang="en-US" altLang="en-US" sz="2400" dirty="0">
                <a:latin typeface="Century Gothic" panose="020B0502020202020204" pitchFamily="34" charset="0"/>
                <a:ea typeface="MS PGothic" panose="020B0600070205080204" pitchFamily="34" charset="-128"/>
              </a:rPr>
              <a:t>Aortic sclerosis		29% US population &gt; 65 </a:t>
            </a:r>
            <a:r>
              <a:rPr lang="en-US" altLang="en-US" sz="2400" dirty="0" err="1">
                <a:latin typeface="Century Gothic" panose="020B0502020202020204" pitchFamily="34" charset="0"/>
                <a:ea typeface="MS PGothic" panose="020B0600070205080204" pitchFamily="34" charset="-128"/>
              </a:rPr>
              <a:t>yrs</a:t>
            </a:r>
            <a:r>
              <a:rPr lang="en-US" altLang="en-US" sz="2400" dirty="0">
                <a:latin typeface="Century Gothic" panose="020B0502020202020204" pitchFamily="34" charset="0"/>
                <a:ea typeface="MS PGothic" panose="020B0600070205080204" pitchFamily="34" charset="-128"/>
              </a:rPr>
              <a:t> old</a:t>
            </a:r>
          </a:p>
          <a:p>
            <a:pPr eaLnBrk="1" hangingPunct="1">
              <a:spcBef>
                <a:spcPts val="1800"/>
              </a:spcBef>
              <a:buClrTx/>
              <a:buSzTx/>
              <a:buFont typeface="Wingdings" panose="05000000000000000000" pitchFamily="2" charset="2"/>
              <a:buChar char="§"/>
            </a:pPr>
            <a:r>
              <a:rPr lang="en-US" altLang="en-US" sz="2400" dirty="0">
                <a:latin typeface="Century Gothic" panose="020B0502020202020204" pitchFamily="34" charset="0"/>
                <a:ea typeface="MS PGothic" panose="020B0600070205080204" pitchFamily="34" charset="-128"/>
              </a:rPr>
              <a:t>Aortic sclerosis 		50% greater risk of mortality and myocardial infarction</a:t>
            </a:r>
          </a:p>
          <a:p>
            <a:pPr eaLnBrk="1" hangingPunct="1">
              <a:spcBef>
                <a:spcPts val="1800"/>
              </a:spcBef>
              <a:buClrTx/>
              <a:buSzTx/>
              <a:buFont typeface="Wingdings" panose="05000000000000000000" pitchFamily="2" charset="2"/>
              <a:buChar char="§"/>
            </a:pPr>
            <a:r>
              <a:rPr lang="en-US" altLang="en-US" sz="2400" dirty="0">
                <a:latin typeface="Century Gothic" panose="020B0502020202020204" pitchFamily="34" charset="0"/>
                <a:ea typeface="MS PGothic" panose="020B0600070205080204" pitchFamily="34" charset="-128"/>
              </a:rPr>
              <a:t>Aortic sclerosis progresses to aortic stenosis in 9% over 5 years</a:t>
            </a:r>
          </a:p>
        </p:txBody>
      </p:sp>
      <p:pic>
        <p:nvPicPr>
          <p:cNvPr id="38916" name="Picture 1" descr="images-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687054"/>
            <a:ext cx="5721373" cy="294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CD0216-A71A-49B3-972F-844B861CF07E}"/>
              </a:ext>
            </a:extLst>
          </p:cNvPr>
          <p:cNvSpPr>
            <a:spLocks noGrp="1"/>
          </p:cNvSpPr>
          <p:nvPr>
            <p:ph type="title"/>
          </p:nvPr>
        </p:nvSpPr>
        <p:spPr/>
        <p:txBody>
          <a:bodyPr>
            <a:normAutofit/>
          </a:bodyPr>
          <a:lstStyle/>
          <a:p>
            <a:r>
              <a:rPr lang="en-US" sz="3600" dirty="0"/>
              <a:t>Aortic Stenosis Demographics</a:t>
            </a:r>
          </a:p>
        </p:txBody>
      </p:sp>
    </p:spTree>
    <p:extLst>
      <p:ext uri="{BB962C8B-B14F-4D97-AF65-F5344CB8AC3E}">
        <p14:creationId xmlns:p14="http://schemas.microsoft.com/office/powerpoint/2010/main" val="79108405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188413" y="2"/>
            <a:ext cx="10174787" cy="1063487"/>
          </a:xfrm>
        </p:spPr>
        <p:txBody>
          <a:bodyPr>
            <a:normAutofit/>
          </a:bodyPr>
          <a:lstStyle/>
          <a:p>
            <a:r>
              <a:rPr lang="en-US" altLang="en-US" sz="3200" dirty="0"/>
              <a:t>What Causes Aortic Stenosis in Adults? </a:t>
            </a:r>
          </a:p>
        </p:txBody>
      </p:sp>
      <p:sp>
        <p:nvSpPr>
          <p:cNvPr id="39939" name="Rectangle 4"/>
          <p:cNvSpPr>
            <a:spLocks noChangeArrowheads="1"/>
          </p:cNvSpPr>
          <p:nvPr/>
        </p:nvSpPr>
        <p:spPr bwMode="auto">
          <a:xfrm>
            <a:off x="6034088" y="1739901"/>
            <a:ext cx="4557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1800" dirty="0">
                <a:latin typeface="Century Gothic" panose="020B0502020202020204" pitchFamily="34" charset="0"/>
              </a:rPr>
              <a:t>Aortic stenosis in patients over the age of 65 is usually caused by calcific (calcium) deposits associated with aging.</a:t>
            </a:r>
          </a:p>
        </p:txBody>
      </p:sp>
      <p:sp>
        <p:nvSpPr>
          <p:cNvPr id="6" name="Rounded Rectangle 5"/>
          <p:cNvSpPr/>
          <p:nvPr/>
        </p:nvSpPr>
        <p:spPr>
          <a:xfrm>
            <a:off x="3341687" y="1660525"/>
            <a:ext cx="2501900" cy="914400"/>
          </a:xfrm>
          <a:prstGeom prst="roundRect">
            <a:avLst/>
          </a:prstGeom>
          <a:gradFill flip="none" rotWithShape="1">
            <a:gsLst>
              <a:gs pos="0">
                <a:srgbClr val="890F0E"/>
              </a:gs>
              <a:gs pos="100000">
                <a:srgbClr val="B12225"/>
              </a:gs>
            </a:gsLst>
            <a:lin ang="1044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b="1" dirty="0">
                <a:latin typeface="Century Gothic" panose="020B0502020202020204" pitchFamily="34" charset="0"/>
              </a:rPr>
              <a:t>Age-Related </a:t>
            </a:r>
            <a:r>
              <a:rPr lang="en-US" b="1" dirty="0" err="1">
                <a:latin typeface="Century Gothic" panose="020B0502020202020204" pitchFamily="34" charset="0"/>
              </a:rPr>
              <a:t>Calcific</a:t>
            </a:r>
            <a:r>
              <a:rPr lang="en-US" b="1" dirty="0">
                <a:latin typeface="Century Gothic" panose="020B0502020202020204" pitchFamily="34" charset="0"/>
              </a:rPr>
              <a:t> Aortic Stenosis</a:t>
            </a:r>
          </a:p>
        </p:txBody>
      </p:sp>
      <p:sp>
        <p:nvSpPr>
          <p:cNvPr id="7" name="Rounded Rectangle 6"/>
          <p:cNvSpPr/>
          <p:nvPr/>
        </p:nvSpPr>
        <p:spPr>
          <a:xfrm>
            <a:off x="3341687" y="4910138"/>
            <a:ext cx="2501900" cy="914400"/>
          </a:xfrm>
          <a:prstGeom prst="roundRect">
            <a:avLst/>
          </a:prstGeom>
          <a:gradFill flip="none" rotWithShape="1">
            <a:gsLst>
              <a:gs pos="0">
                <a:srgbClr val="890F0E"/>
              </a:gs>
              <a:gs pos="100000">
                <a:srgbClr val="B12225"/>
              </a:gs>
            </a:gsLst>
            <a:lin ang="1044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b="1" dirty="0">
                <a:latin typeface="Century Gothic" panose="020B0502020202020204" pitchFamily="34" charset="0"/>
              </a:rPr>
              <a:t>Congenital Abnormality</a:t>
            </a:r>
          </a:p>
        </p:txBody>
      </p:sp>
      <p:sp>
        <p:nvSpPr>
          <p:cNvPr id="39946" name="Rectangle 7"/>
          <p:cNvSpPr>
            <a:spLocks noChangeArrowheads="1"/>
          </p:cNvSpPr>
          <p:nvPr/>
        </p:nvSpPr>
        <p:spPr bwMode="auto">
          <a:xfrm>
            <a:off x="6045200" y="4953000"/>
            <a:ext cx="462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1800" dirty="0">
                <a:latin typeface="Century Gothic" panose="020B0502020202020204" pitchFamily="34" charset="0"/>
              </a:rPr>
              <a:t>In some cases adults may develop aortic stenosis resulting from a congenital abnormality.</a:t>
            </a:r>
            <a:endParaRPr lang="en-US" altLang="en-US" sz="1800" baseline="30000" dirty="0">
              <a:latin typeface="Century Gothic" panose="020B0502020202020204" pitchFamily="34" charset="0"/>
            </a:endParaRPr>
          </a:p>
        </p:txBody>
      </p:sp>
      <p:sp>
        <p:nvSpPr>
          <p:cNvPr id="12" name="Up-Down Arrow 11"/>
          <p:cNvSpPr/>
          <p:nvPr/>
        </p:nvSpPr>
        <p:spPr>
          <a:xfrm>
            <a:off x="2438400" y="1655763"/>
            <a:ext cx="381000" cy="4330700"/>
          </a:xfrm>
          <a:prstGeom prst="upDownArrow">
            <a:avLst/>
          </a:prstGeom>
          <a:solidFill>
            <a:srgbClr val="FF6600"/>
          </a:solidFill>
          <a:ln>
            <a:solidFill>
              <a:srgbClr val="CCFFCC"/>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39950" name="TextBox 12"/>
          <p:cNvSpPr txBox="1">
            <a:spLocks noChangeArrowheads="1"/>
          </p:cNvSpPr>
          <p:nvPr/>
        </p:nvSpPr>
        <p:spPr bwMode="auto">
          <a:xfrm>
            <a:off x="1828800" y="1346200"/>
            <a:ext cx="16918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1600" b="1" dirty="0">
                <a:latin typeface="Century Gothic" panose="020B0502020202020204" pitchFamily="34" charset="0"/>
              </a:rPr>
              <a:t>More Common</a:t>
            </a:r>
          </a:p>
        </p:txBody>
      </p:sp>
      <p:sp>
        <p:nvSpPr>
          <p:cNvPr id="39951" name="TextBox 13"/>
          <p:cNvSpPr txBox="1">
            <a:spLocks noChangeArrowheads="1"/>
          </p:cNvSpPr>
          <p:nvPr/>
        </p:nvSpPr>
        <p:spPr bwMode="auto">
          <a:xfrm>
            <a:off x="2004604" y="5992813"/>
            <a:ext cx="18736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1600" b="1">
                <a:latin typeface="Century Gothic" panose="020B0502020202020204" pitchFamily="34" charset="0"/>
              </a:rPr>
              <a:t>Less Common</a:t>
            </a:r>
          </a:p>
        </p:txBody>
      </p:sp>
      <p:sp>
        <p:nvSpPr>
          <p:cNvPr id="15" name="Rounded Rectangle 14"/>
          <p:cNvSpPr/>
          <p:nvPr/>
        </p:nvSpPr>
        <p:spPr>
          <a:xfrm>
            <a:off x="3341687" y="3187700"/>
            <a:ext cx="2501900" cy="914400"/>
          </a:xfrm>
          <a:prstGeom prst="roundRect">
            <a:avLst/>
          </a:prstGeom>
          <a:gradFill flip="none" rotWithShape="1">
            <a:gsLst>
              <a:gs pos="0">
                <a:srgbClr val="890F0E"/>
              </a:gs>
              <a:gs pos="100000">
                <a:srgbClr val="B12225"/>
              </a:gs>
            </a:gsLst>
            <a:lin ang="1044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b="1" dirty="0">
                <a:latin typeface="Century Gothic" panose="020B0502020202020204" pitchFamily="34" charset="0"/>
              </a:rPr>
              <a:t>Rheumatic Fever</a:t>
            </a:r>
          </a:p>
        </p:txBody>
      </p:sp>
      <p:sp>
        <p:nvSpPr>
          <p:cNvPr id="39955" name="Rectangle 15"/>
          <p:cNvSpPr>
            <a:spLocks noChangeArrowheads="1"/>
          </p:cNvSpPr>
          <p:nvPr/>
        </p:nvSpPr>
        <p:spPr bwMode="auto">
          <a:xfrm>
            <a:off x="6034088" y="3408363"/>
            <a:ext cx="43592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eaLnBrk="0" hangingPunct="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eaLnBrk="0" hangingPunct="0">
              <a:spcBef>
                <a:spcPct val="20000"/>
              </a:spcBef>
              <a:buClr>
                <a:srgbClr val="9BBB59"/>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eaLnBrk="0" hangingPunct="0">
              <a:spcBef>
                <a:spcPct val="20000"/>
              </a:spcBef>
              <a:buClr>
                <a:srgbClr val="8064A2"/>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eaLnBrk="0" hangingPunct="0">
              <a:spcBef>
                <a:spcPct val="20000"/>
              </a:spcBef>
              <a:buClr>
                <a:srgbClr val="4BACC6"/>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4BACC6"/>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1800" dirty="0">
                <a:latin typeface="Century Gothic" panose="020B0502020202020204" pitchFamily="34" charset="0"/>
              </a:rPr>
              <a:t>Adults who have had rheumatic fever may also be at risk for aortic stenosis.</a:t>
            </a:r>
          </a:p>
        </p:txBody>
      </p:sp>
    </p:spTree>
    <p:extLst>
      <p:ext uri="{BB962C8B-B14F-4D97-AF65-F5344CB8AC3E}">
        <p14:creationId xmlns:p14="http://schemas.microsoft.com/office/powerpoint/2010/main" val="3685292824"/>
      </p:ext>
    </p:extLst>
  </p:cSld>
  <p:clrMapOvr>
    <a:masterClrMapping/>
  </p:clrMapOvr>
  <p:transition spd="slow">
    <p:blinds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itle 2"/>
          <p:cNvSpPr>
            <a:spLocks noGrp="1"/>
          </p:cNvSpPr>
          <p:nvPr>
            <p:ph type="title"/>
          </p:nvPr>
        </p:nvSpPr>
        <p:spPr/>
        <p:txBody>
          <a:bodyPr>
            <a:normAutofit/>
          </a:bodyPr>
          <a:lstStyle/>
          <a:p>
            <a:r>
              <a:rPr lang="en-US" altLang="en-US" sz="3600" dirty="0"/>
              <a:t>Major Risk Factors </a:t>
            </a:r>
          </a:p>
        </p:txBody>
      </p:sp>
      <p:sp>
        <p:nvSpPr>
          <p:cNvPr id="2" name="Text Placeholder 1"/>
          <p:cNvSpPr>
            <a:spLocks noGrp="1"/>
          </p:cNvSpPr>
          <p:nvPr>
            <p:ph idx="1"/>
          </p:nvPr>
        </p:nvSpPr>
        <p:spPr/>
        <p:txBody>
          <a:bodyPr rtlCol="0" anchor="t">
            <a:noAutofit/>
          </a:bodyPr>
          <a:lstStyle/>
          <a:p>
            <a:pPr marL="0" indent="-274320">
              <a:spcAft>
                <a:spcPts val="600"/>
              </a:spcAft>
              <a:buNone/>
              <a:defRPr/>
            </a:pPr>
            <a:r>
              <a:rPr lang="en-US" sz="2400" dirty="0"/>
              <a:t>Independent clinical factors associated with degenerative aortic valve disease include the following: </a:t>
            </a:r>
            <a:r>
              <a:rPr lang="en-US" sz="2400" baseline="30000" dirty="0"/>
              <a:t>4</a:t>
            </a:r>
            <a:endParaRPr lang="en-US" sz="2400" dirty="0"/>
          </a:p>
          <a:p>
            <a:pPr marL="228600" indent="-228600">
              <a:spcAft>
                <a:spcPts val="600"/>
              </a:spcAft>
              <a:buClr>
                <a:schemeClr val="tx2"/>
              </a:buClr>
              <a:buFont typeface="Wingdings" panose="05000000000000000000" pitchFamily="2" charset="2"/>
              <a:buChar char="§"/>
              <a:defRPr/>
            </a:pPr>
            <a:r>
              <a:rPr lang="en-US" sz="2400" dirty="0"/>
              <a:t>Increasing age</a:t>
            </a:r>
          </a:p>
          <a:p>
            <a:pPr marL="228600" indent="-228600">
              <a:spcAft>
                <a:spcPts val="600"/>
              </a:spcAft>
              <a:buClr>
                <a:schemeClr val="tx2"/>
              </a:buClr>
              <a:buFont typeface="Wingdings" panose="05000000000000000000" pitchFamily="2" charset="2"/>
              <a:buChar char="§"/>
              <a:defRPr/>
            </a:pPr>
            <a:r>
              <a:rPr lang="en-US" sz="2400" dirty="0"/>
              <a:t>Male gender</a:t>
            </a:r>
          </a:p>
          <a:p>
            <a:pPr marL="228600" indent="-228600">
              <a:spcAft>
                <a:spcPts val="600"/>
              </a:spcAft>
              <a:buClr>
                <a:schemeClr val="tx2"/>
              </a:buClr>
              <a:buFont typeface="Wingdings" panose="05000000000000000000" pitchFamily="2" charset="2"/>
              <a:buChar char="§"/>
              <a:defRPr/>
            </a:pPr>
            <a:r>
              <a:rPr lang="en-US" sz="2400" dirty="0"/>
              <a:t>Hypertension</a:t>
            </a:r>
          </a:p>
          <a:p>
            <a:pPr marL="228600" indent="-228600">
              <a:spcAft>
                <a:spcPts val="600"/>
              </a:spcAft>
              <a:buClr>
                <a:schemeClr val="tx2"/>
              </a:buClr>
              <a:buFont typeface="Wingdings" panose="05000000000000000000" pitchFamily="2" charset="2"/>
              <a:buChar char="§"/>
              <a:defRPr/>
            </a:pPr>
            <a:r>
              <a:rPr lang="en-US" sz="2400" dirty="0"/>
              <a:t>Smoking</a:t>
            </a:r>
          </a:p>
          <a:p>
            <a:pPr marL="228600" indent="-228600">
              <a:spcAft>
                <a:spcPts val="600"/>
              </a:spcAft>
              <a:buClr>
                <a:schemeClr val="tx2"/>
              </a:buClr>
              <a:buFont typeface="Wingdings" panose="05000000000000000000" pitchFamily="2" charset="2"/>
              <a:buChar char="§"/>
              <a:defRPr/>
            </a:pPr>
            <a:r>
              <a:rPr lang="en-US" sz="2400" dirty="0"/>
              <a:t>Elevated lipoprotein A</a:t>
            </a:r>
          </a:p>
          <a:p>
            <a:pPr marL="228600" indent="-228600">
              <a:spcAft>
                <a:spcPts val="600"/>
              </a:spcAft>
              <a:buClr>
                <a:schemeClr val="tx2"/>
              </a:buClr>
              <a:buFont typeface="Wingdings" panose="05000000000000000000" pitchFamily="2" charset="2"/>
              <a:buChar char="§"/>
              <a:defRPr/>
            </a:pPr>
            <a:r>
              <a:rPr lang="en-US" sz="2400" dirty="0"/>
              <a:t>Elevated LDL cholesterol</a:t>
            </a:r>
          </a:p>
        </p:txBody>
      </p:sp>
      <p:pic>
        <p:nvPicPr>
          <p:cNvPr id="12" name="Picture 11" descr="shutterstock_39285835low.jpg"/>
          <p:cNvPicPr>
            <a:picLocks noChangeAspect="1"/>
          </p:cNvPicPr>
          <p:nvPr/>
        </p:nvPicPr>
        <p:blipFill rotWithShape="1">
          <a:blip r:embed="rId3" cstate="print"/>
          <a:srcRect l="1730" t="358" r="2418" b="1142"/>
          <a:stretch/>
        </p:blipFill>
        <p:spPr>
          <a:xfrm>
            <a:off x="6096000" y="2438400"/>
            <a:ext cx="4652832" cy="3187656"/>
          </a:xfrm>
          <a:prstGeom prst="roundRect">
            <a:avLst>
              <a:gd name="adj" fmla="val 8594"/>
            </a:avLst>
          </a:prstGeom>
          <a:solidFill>
            <a:srgbClr val="FFFFFF">
              <a:shade val="85000"/>
            </a:srgbClr>
          </a:solidFill>
          <a:ln>
            <a:solidFill>
              <a:srgbClr val="B12225"/>
            </a:solidFill>
          </a:ln>
          <a:effectLst>
            <a:outerShdw blurRad="50800" dist="76200" dir="2700000" algn="tl" rotWithShape="0">
              <a:srgbClr val="000000">
                <a:alpha val="45000"/>
              </a:srgbClr>
            </a:outerShdw>
          </a:effec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96286234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le 1"/>
          <p:cNvSpPr>
            <a:spLocks noGrp="1"/>
          </p:cNvSpPr>
          <p:nvPr>
            <p:ph type="title"/>
          </p:nvPr>
        </p:nvSpPr>
        <p:spPr/>
        <p:txBody>
          <a:bodyPr>
            <a:normAutofit/>
          </a:bodyPr>
          <a:lstStyle/>
          <a:p>
            <a:r>
              <a:rPr lang="en-US" altLang="en-US" sz="3200" dirty="0"/>
              <a:t>Aortic Stenosis is Life Threatening </a:t>
            </a:r>
            <a:br>
              <a:rPr lang="en-US" altLang="en-US" sz="3200" dirty="0"/>
            </a:br>
            <a:r>
              <a:rPr lang="en-US" altLang="en-US" sz="3200" dirty="0"/>
              <a:t>and Progresses Rapidly</a:t>
            </a:r>
          </a:p>
        </p:txBody>
      </p:sp>
      <p:sp>
        <p:nvSpPr>
          <p:cNvPr id="3" name="Content Placeholder 2"/>
          <p:cNvSpPr>
            <a:spLocks noGrp="1"/>
          </p:cNvSpPr>
          <p:nvPr>
            <p:ph idx="1"/>
          </p:nvPr>
        </p:nvSpPr>
        <p:spPr>
          <a:xfrm>
            <a:off x="473336" y="5486400"/>
            <a:ext cx="11284772" cy="1063487"/>
          </a:xfrm>
        </p:spPr>
        <p:txBody>
          <a:bodyPr lIns="0" tIns="0" rIns="0" bIns="0" rtlCol="0" anchor="t">
            <a:noAutofit/>
          </a:bodyPr>
          <a:lstStyle/>
          <a:p>
            <a:pPr marL="228600" indent="-228600">
              <a:buClr>
                <a:schemeClr val="tx2"/>
              </a:buClr>
              <a:buFont typeface="Wingdings" charset="2"/>
              <a:buChar char="§"/>
              <a:defRPr/>
            </a:pPr>
            <a:r>
              <a:rPr lang="en-US" sz="2000" dirty="0">
                <a:ea typeface="ＭＳ Ｐゴシック" pitchFamily="34" charset="-128"/>
                <a:cs typeface="Arial" charset="0"/>
              </a:rPr>
              <a:t>Survival after onset of symptoms is 50% at 2 years and 20% at 5 years. </a:t>
            </a:r>
            <a:r>
              <a:rPr lang="en-US" sz="2000" baseline="30000" dirty="0">
                <a:ea typeface="ＭＳ Ｐゴシック" pitchFamily="34" charset="-128"/>
                <a:cs typeface="Arial" charset="0"/>
              </a:rPr>
              <a:t>1</a:t>
            </a:r>
            <a:endParaRPr lang="en-US" sz="2000" baseline="60000" dirty="0">
              <a:ea typeface="ＭＳ Ｐゴシック" pitchFamily="34" charset="-128"/>
              <a:cs typeface="Arial" charset="0"/>
            </a:endParaRPr>
          </a:p>
          <a:p>
            <a:pPr marL="228600" indent="-228600">
              <a:buClr>
                <a:schemeClr val="tx2"/>
              </a:buClr>
              <a:buFont typeface="Wingdings" charset="2"/>
              <a:buChar char="§"/>
              <a:defRPr/>
            </a:pPr>
            <a:r>
              <a:rPr lang="en-US" sz="2000" dirty="0">
                <a:ea typeface="ＭＳ Ｐゴシック" pitchFamily="34" charset="-128"/>
                <a:cs typeface="Arial" charset="0"/>
              </a:rPr>
              <a:t>Surgical intervention for severe aortic stenosis should be performed promptly once even minor symptoms occu</a:t>
            </a:r>
            <a:r>
              <a:rPr lang="en-US" sz="2000" spc="100" dirty="0">
                <a:ea typeface="ＭＳ Ｐゴシック" pitchFamily="34" charset="-128"/>
                <a:cs typeface="Arial" charset="0"/>
              </a:rPr>
              <a:t>r. </a:t>
            </a:r>
            <a:r>
              <a:rPr lang="en-US" sz="2000" baseline="30000" dirty="0">
                <a:ea typeface="ＭＳ Ｐゴシック" pitchFamily="34" charset="-128"/>
                <a:cs typeface="Arial" charset="0"/>
              </a:rPr>
              <a:t>1</a:t>
            </a:r>
            <a:endParaRPr lang="en-US" sz="2000" spc="100" baseline="60000" dirty="0">
              <a:ea typeface="ＭＳ Ｐゴシック" pitchFamily="34" charset="-128"/>
              <a:cs typeface="Arial" charset="0"/>
            </a:endParaRPr>
          </a:p>
        </p:txBody>
      </p:sp>
      <p:pic>
        <p:nvPicPr>
          <p:cNvPr id="2" name="Picture 1">
            <a:extLst>
              <a:ext uri="{FF2B5EF4-FFF2-40B4-BE49-F238E27FC236}">
                <a16:creationId xmlns:a16="http://schemas.microsoft.com/office/drawing/2014/main" id="{89F8CF7D-C085-4556-95DC-F5C1D1C6B188}"/>
              </a:ext>
            </a:extLst>
          </p:cNvPr>
          <p:cNvPicPr>
            <a:picLocks noChangeAspect="1"/>
          </p:cNvPicPr>
          <p:nvPr/>
        </p:nvPicPr>
        <p:blipFill>
          <a:blip r:embed="rId3"/>
          <a:stretch>
            <a:fillRect/>
          </a:stretch>
        </p:blipFill>
        <p:spPr>
          <a:xfrm>
            <a:off x="1877202" y="1447800"/>
            <a:ext cx="8437595" cy="3639627"/>
          </a:xfrm>
          <a:prstGeom prst="rect">
            <a:avLst/>
          </a:prstGeom>
        </p:spPr>
      </p:pic>
    </p:spTree>
    <p:extLst>
      <p:ext uri="{BB962C8B-B14F-4D97-AF65-F5344CB8AC3E}">
        <p14:creationId xmlns:p14="http://schemas.microsoft.com/office/powerpoint/2010/main" val="298858871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Title 1"/>
          <p:cNvSpPr>
            <a:spLocks noGrp="1"/>
          </p:cNvSpPr>
          <p:nvPr>
            <p:ph type="title"/>
          </p:nvPr>
        </p:nvSpPr>
        <p:spPr/>
        <p:txBody>
          <a:bodyPr>
            <a:normAutofit/>
          </a:bodyPr>
          <a:lstStyle/>
          <a:p>
            <a:r>
              <a:rPr lang="en-US" altLang="en-US" sz="3600" dirty="0"/>
              <a:t>Sobering Perspective</a:t>
            </a:r>
          </a:p>
        </p:txBody>
      </p:sp>
      <p:sp>
        <p:nvSpPr>
          <p:cNvPr id="6" name="Content Placeholder 5"/>
          <p:cNvSpPr>
            <a:spLocks noGrp="1"/>
          </p:cNvSpPr>
          <p:nvPr>
            <p:ph idx="1"/>
          </p:nvPr>
        </p:nvSpPr>
        <p:spPr>
          <a:xfrm>
            <a:off x="473336" y="5867400"/>
            <a:ext cx="11284772" cy="649151"/>
          </a:xfrm>
        </p:spPr>
        <p:txBody>
          <a:bodyPr rtlCol="0" anchor="t">
            <a:normAutofit/>
          </a:bodyPr>
          <a:lstStyle/>
          <a:p>
            <a:pPr marL="0" indent="-274320">
              <a:buNone/>
              <a:defRPr/>
            </a:pPr>
            <a:r>
              <a:rPr lang="en-US" sz="1800"/>
              <a:t>5-year </a:t>
            </a:r>
            <a:r>
              <a:rPr lang="en-US" sz="1800" dirty="0"/>
              <a:t>survival of breast cancer, lung cancer, prostate cancer, ovarian cancer and severe inoperable aortic stenosis.</a:t>
            </a:r>
          </a:p>
        </p:txBody>
      </p:sp>
      <p:pic>
        <p:nvPicPr>
          <p:cNvPr id="2" name="Picture 1">
            <a:extLst>
              <a:ext uri="{FF2B5EF4-FFF2-40B4-BE49-F238E27FC236}">
                <a16:creationId xmlns:a16="http://schemas.microsoft.com/office/drawing/2014/main" id="{1ED78B4B-CAAC-49FE-98F5-23BCD58D26DC}"/>
              </a:ext>
            </a:extLst>
          </p:cNvPr>
          <p:cNvPicPr>
            <a:picLocks noChangeAspect="1"/>
          </p:cNvPicPr>
          <p:nvPr/>
        </p:nvPicPr>
        <p:blipFill>
          <a:blip r:embed="rId3"/>
          <a:stretch>
            <a:fillRect/>
          </a:stretch>
        </p:blipFill>
        <p:spPr>
          <a:xfrm>
            <a:off x="1554604" y="1219200"/>
            <a:ext cx="9189596" cy="4511489"/>
          </a:xfrm>
          <a:prstGeom prst="rect">
            <a:avLst/>
          </a:prstGeom>
        </p:spPr>
      </p:pic>
    </p:spTree>
    <p:extLst>
      <p:ext uri="{BB962C8B-B14F-4D97-AF65-F5344CB8AC3E}">
        <p14:creationId xmlns:p14="http://schemas.microsoft.com/office/powerpoint/2010/main" val="281542851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76200"/>
            <a:ext cx="10174787" cy="1063487"/>
          </a:xfrm>
        </p:spPr>
        <p:txBody>
          <a:bodyPr>
            <a:normAutofit/>
          </a:bodyPr>
          <a:lstStyle/>
          <a:p>
            <a:pPr eaLnBrk="1" hangingPunct="1"/>
            <a:r>
              <a:rPr lang="en-US" altLang="en-US" sz="3600" dirty="0"/>
              <a:t>Background</a:t>
            </a:r>
          </a:p>
        </p:txBody>
      </p:sp>
      <p:sp>
        <p:nvSpPr>
          <p:cNvPr id="16387" name="Content Placeholder 2"/>
          <p:cNvSpPr>
            <a:spLocks noGrp="1"/>
          </p:cNvSpPr>
          <p:nvPr>
            <p:ph idx="1"/>
          </p:nvPr>
        </p:nvSpPr>
        <p:spPr>
          <a:xfrm>
            <a:off x="473337" y="1431235"/>
            <a:ext cx="11032863" cy="4745728"/>
          </a:xfrm>
          <a:prstGeom prst="rect">
            <a:avLst/>
          </a:prstGeom>
        </p:spPr>
        <p:txBody>
          <a:bodyPr anchor="t">
            <a:normAutofit/>
          </a:bodyPr>
          <a:lstStyle/>
          <a:p>
            <a:pPr marL="228600" indent="-228600" eaLnBrk="1" hangingPunct="1">
              <a:lnSpc>
                <a:spcPct val="100000"/>
              </a:lnSpc>
              <a:spcBef>
                <a:spcPts val="1800"/>
              </a:spcBef>
            </a:pPr>
            <a:r>
              <a:rPr lang="en-US" altLang="en-US" sz="2800" dirty="0"/>
              <a:t>Historically, a number of cardiac conditions could only be treated with open heart surgery.</a:t>
            </a:r>
          </a:p>
          <a:p>
            <a:pPr marL="228600" indent="-228600" eaLnBrk="1" hangingPunct="1">
              <a:lnSpc>
                <a:spcPct val="100000"/>
              </a:lnSpc>
              <a:spcBef>
                <a:spcPts val="1800"/>
              </a:spcBef>
            </a:pPr>
            <a:r>
              <a:rPr lang="en-US" altLang="en-US" sz="2800" dirty="0"/>
              <a:t>Given the increasing age of our population, in addition to the multiple co-morbid issues involved, the risk of complications of operating on this population has also gone up.</a:t>
            </a:r>
          </a:p>
          <a:p>
            <a:pPr marL="228600" indent="-228600" eaLnBrk="1" hangingPunct="1">
              <a:lnSpc>
                <a:spcPct val="100000"/>
              </a:lnSpc>
              <a:spcBef>
                <a:spcPts val="1800"/>
              </a:spcBef>
            </a:pPr>
            <a:r>
              <a:rPr lang="en-US" altLang="en-US" sz="2800" dirty="0"/>
              <a:t>Medical technology has made leaps and bounds in the last decade in regard to treating CV disorders.</a:t>
            </a:r>
          </a:p>
          <a:p>
            <a:pPr eaLnBrk="1" hangingPunct="1"/>
            <a:endParaRPr lang="en-US" altLang="en-US" sz="2800" dirty="0"/>
          </a:p>
        </p:txBody>
      </p:sp>
    </p:spTree>
    <p:extLst>
      <p:ext uri="{BB962C8B-B14F-4D97-AF65-F5344CB8AC3E}">
        <p14:creationId xmlns:p14="http://schemas.microsoft.com/office/powerpoint/2010/main" val="139310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itle 1"/>
          <p:cNvSpPr>
            <a:spLocks noGrp="1"/>
          </p:cNvSpPr>
          <p:nvPr>
            <p:ph type="title"/>
          </p:nvPr>
        </p:nvSpPr>
        <p:spPr>
          <a:xfrm>
            <a:off x="228600" y="104569"/>
            <a:ext cx="7680064" cy="1063487"/>
          </a:xfrm>
        </p:spPr>
        <p:txBody>
          <a:bodyPr>
            <a:normAutofit/>
          </a:bodyPr>
          <a:lstStyle/>
          <a:p>
            <a:r>
              <a:rPr lang="en-US" altLang="en-US" sz="3200" dirty="0"/>
              <a:t>Aortic Valve Replacement Greatly Improves Survival</a:t>
            </a:r>
          </a:p>
        </p:txBody>
      </p:sp>
      <p:sp>
        <p:nvSpPr>
          <p:cNvPr id="27652" name="Text Placeholder 8"/>
          <p:cNvSpPr>
            <a:spLocks noGrp="1"/>
          </p:cNvSpPr>
          <p:nvPr>
            <p:ph idx="1"/>
          </p:nvPr>
        </p:nvSpPr>
        <p:spPr>
          <a:xfrm>
            <a:off x="533400" y="5257635"/>
            <a:ext cx="11125200" cy="1404936"/>
          </a:xfrm>
        </p:spPr>
        <p:txBody>
          <a:bodyPr lIns="0" tIns="0" rIns="0" bIns="0" anchor="t">
            <a:noAutofit/>
          </a:bodyPr>
          <a:lstStyle/>
          <a:p>
            <a:pPr marL="228600" indent="-228600">
              <a:spcBef>
                <a:spcPts val="2000"/>
              </a:spcBef>
              <a:buClr>
                <a:schemeClr val="tx2"/>
              </a:buClr>
              <a:buFont typeface="Wingdings" pitchFamily="2" charset="2"/>
              <a:buChar char="§"/>
              <a:defRPr/>
            </a:pPr>
            <a:r>
              <a:rPr lang="en-US" altLang="en-US" sz="2000" dirty="0"/>
              <a:t>Study data demonstrate that early and late outcomes were similarly good in both symptomatic and asymptomatic patients.</a:t>
            </a:r>
          </a:p>
          <a:p>
            <a:pPr marL="228600" indent="-228600">
              <a:spcBef>
                <a:spcPts val="2000"/>
              </a:spcBef>
              <a:buClr>
                <a:schemeClr val="tx2"/>
              </a:buClr>
              <a:buFont typeface="Wingdings" pitchFamily="2" charset="2"/>
              <a:buChar char="§"/>
              <a:defRPr/>
            </a:pPr>
            <a:r>
              <a:rPr lang="en-US" altLang="en-US" sz="2000" dirty="0"/>
              <a:t>It is important to note that among asymptomatic patients with SAS, omission of surgical treatment was the most important risk factor for late mortality.</a:t>
            </a:r>
          </a:p>
        </p:txBody>
      </p:sp>
      <p:pic>
        <p:nvPicPr>
          <p:cNvPr id="2" name="Picture 1">
            <a:extLst>
              <a:ext uri="{FF2B5EF4-FFF2-40B4-BE49-F238E27FC236}">
                <a16:creationId xmlns:a16="http://schemas.microsoft.com/office/drawing/2014/main" id="{FBB013C4-A9D0-440A-B062-05028D6CBB88}"/>
              </a:ext>
            </a:extLst>
          </p:cNvPr>
          <p:cNvPicPr>
            <a:picLocks noChangeAspect="1"/>
          </p:cNvPicPr>
          <p:nvPr/>
        </p:nvPicPr>
        <p:blipFill>
          <a:blip r:embed="rId3"/>
          <a:stretch>
            <a:fillRect/>
          </a:stretch>
        </p:blipFill>
        <p:spPr>
          <a:xfrm>
            <a:off x="1457910" y="1312128"/>
            <a:ext cx="9276180" cy="3833797"/>
          </a:xfrm>
          <a:prstGeom prst="rect">
            <a:avLst/>
          </a:prstGeom>
        </p:spPr>
      </p:pic>
    </p:spTree>
    <p:extLst>
      <p:ext uri="{BB962C8B-B14F-4D97-AF65-F5344CB8AC3E}">
        <p14:creationId xmlns:p14="http://schemas.microsoft.com/office/powerpoint/2010/main" val="3126621133"/>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itle 1"/>
          <p:cNvSpPr>
            <a:spLocks noGrp="1"/>
          </p:cNvSpPr>
          <p:nvPr>
            <p:ph type="title"/>
          </p:nvPr>
        </p:nvSpPr>
        <p:spPr>
          <a:xfrm>
            <a:off x="152400" y="66124"/>
            <a:ext cx="7527664" cy="1063487"/>
          </a:xfrm>
        </p:spPr>
        <p:txBody>
          <a:bodyPr>
            <a:normAutofit/>
          </a:bodyPr>
          <a:lstStyle/>
          <a:p>
            <a:r>
              <a:rPr lang="en-US" altLang="en-US" sz="3200" dirty="0"/>
              <a:t>Low Percentage of Aortic Valve Surgery</a:t>
            </a:r>
          </a:p>
        </p:txBody>
      </p:sp>
      <p:sp>
        <p:nvSpPr>
          <p:cNvPr id="32771" name="Content Placeholder 5"/>
          <p:cNvSpPr>
            <a:spLocks noGrp="1"/>
          </p:cNvSpPr>
          <p:nvPr>
            <p:ph idx="1"/>
          </p:nvPr>
        </p:nvSpPr>
        <p:spPr>
          <a:xfrm>
            <a:off x="453614" y="6096000"/>
            <a:ext cx="11284772" cy="559698"/>
          </a:xfrm>
        </p:spPr>
        <p:txBody>
          <a:bodyPr lIns="0" tIns="0" rIns="0" bIns="0" anchor="t">
            <a:noAutofit/>
          </a:bodyPr>
          <a:lstStyle/>
          <a:p>
            <a:pPr marL="228600" indent="-228600">
              <a:spcBef>
                <a:spcPts val="2000"/>
              </a:spcBef>
              <a:buClr>
                <a:schemeClr val="tx2"/>
              </a:buClr>
              <a:buFont typeface="Wingdings" pitchFamily="2" charset="2"/>
              <a:buChar char="§"/>
            </a:pPr>
            <a:r>
              <a:rPr lang="en-US" altLang="en-US" sz="2000" dirty="0"/>
              <a:t>Studies show at least 40% of patients with severe AS are not treated with an AVR9-15.</a:t>
            </a:r>
          </a:p>
        </p:txBody>
      </p:sp>
      <p:grpSp>
        <p:nvGrpSpPr>
          <p:cNvPr id="6" name="Group 5">
            <a:extLst>
              <a:ext uri="{FF2B5EF4-FFF2-40B4-BE49-F238E27FC236}">
                <a16:creationId xmlns:a16="http://schemas.microsoft.com/office/drawing/2014/main" id="{1C91F74D-185D-4ABB-87FB-450BA88EDA67}"/>
              </a:ext>
            </a:extLst>
          </p:cNvPr>
          <p:cNvGrpSpPr/>
          <p:nvPr/>
        </p:nvGrpSpPr>
        <p:grpSpPr>
          <a:xfrm>
            <a:off x="1621631" y="1288775"/>
            <a:ext cx="8970169" cy="4502425"/>
            <a:chOff x="355600" y="990600"/>
            <a:chExt cx="8339138" cy="3894138"/>
          </a:xfrm>
        </p:grpSpPr>
        <p:sp>
          <p:nvSpPr>
            <p:cNvPr id="7" name="Rounded Rectangle 21">
              <a:extLst>
                <a:ext uri="{FF2B5EF4-FFF2-40B4-BE49-F238E27FC236}">
                  <a16:creationId xmlns:a16="http://schemas.microsoft.com/office/drawing/2014/main" id="{2C04EC85-916F-4E2A-B3BB-8AB635AD84AD}"/>
                </a:ext>
              </a:extLst>
            </p:cNvPr>
            <p:cNvSpPr/>
            <p:nvPr/>
          </p:nvSpPr>
          <p:spPr>
            <a:xfrm>
              <a:off x="355600" y="990600"/>
              <a:ext cx="8339138" cy="3894138"/>
            </a:xfrm>
            <a:prstGeom prst="roundRect">
              <a:avLst/>
            </a:prstGeom>
            <a:solidFill>
              <a:schemeClr val="bg1"/>
            </a:solidFill>
            <a:ln>
              <a:solidFill>
                <a:srgbClr val="B12225"/>
              </a:solidFill>
            </a:ln>
            <a:effectLst>
              <a:outerShdw blurRad="40000" dist="61087" dir="294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2" descr="C:\Users\Alina\Documents\Giants\EDTHV8629 Cohort B Speaker Deck Update\-PPT PC Only!\assets\PNG_white\BAR_AVR.png">
              <a:extLst>
                <a:ext uri="{FF2B5EF4-FFF2-40B4-BE49-F238E27FC236}">
                  <a16:creationId xmlns:a16="http://schemas.microsoft.com/office/drawing/2014/main" id="{D7B87E25-0CCA-43F9-BBA0-5CA756945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30"/>
            <a:stretch>
              <a:fillRect/>
            </a:stretch>
          </p:blipFill>
          <p:spPr bwMode="auto">
            <a:xfrm>
              <a:off x="1131888" y="990600"/>
              <a:ext cx="7151687" cy="359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394244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a:bodyPr>
          <a:lstStyle/>
          <a:p>
            <a:r>
              <a:rPr lang="en-US" altLang="en-US" sz="3600" dirty="0"/>
              <a:t>Aortic Valve Replacement</a:t>
            </a:r>
          </a:p>
        </p:txBody>
      </p:sp>
      <p:sp>
        <p:nvSpPr>
          <p:cNvPr id="46083" name="Content Placeholder 2"/>
          <p:cNvSpPr>
            <a:spLocks noGrp="1"/>
          </p:cNvSpPr>
          <p:nvPr>
            <p:ph idx="1"/>
          </p:nvPr>
        </p:nvSpPr>
        <p:spPr>
          <a:xfrm>
            <a:off x="457200" y="1431235"/>
            <a:ext cx="11284772" cy="4745728"/>
          </a:xfrm>
          <a:prstGeom prst="rect">
            <a:avLst/>
          </a:prstGeom>
        </p:spPr>
        <p:txBody>
          <a:bodyPr anchor="t">
            <a:normAutofit/>
          </a:bodyPr>
          <a:lstStyle/>
          <a:p>
            <a:pPr marL="228600" indent="-228600" eaLnBrk="1" hangingPunct="1">
              <a:lnSpc>
                <a:spcPct val="100000"/>
              </a:lnSpc>
              <a:spcBef>
                <a:spcPts val="1800"/>
              </a:spcBef>
            </a:pPr>
            <a:r>
              <a:rPr lang="en-US" altLang="en-US" sz="2800" dirty="0"/>
              <a:t>Open heart surgery becomes riskier with the older population.</a:t>
            </a:r>
          </a:p>
          <a:p>
            <a:pPr marL="228600" indent="-228600" eaLnBrk="1" hangingPunct="1">
              <a:lnSpc>
                <a:spcPct val="100000"/>
              </a:lnSpc>
              <a:spcBef>
                <a:spcPts val="1800"/>
              </a:spcBef>
            </a:pPr>
            <a:r>
              <a:rPr lang="en-US" altLang="en-US" sz="2800" dirty="0"/>
              <a:t>The need for long hospital stays, rehab, and treatment of co-morbid issues are major factors.</a:t>
            </a:r>
          </a:p>
          <a:p>
            <a:pPr marL="228600" indent="-228600" eaLnBrk="1" hangingPunct="1">
              <a:lnSpc>
                <a:spcPct val="100000"/>
              </a:lnSpc>
              <a:spcBef>
                <a:spcPts val="1800"/>
              </a:spcBef>
            </a:pPr>
            <a:r>
              <a:rPr lang="en-US" altLang="en-US" sz="2800" dirty="0"/>
              <a:t>The last ten years has seen a revolution in AS therapy.</a:t>
            </a:r>
          </a:p>
          <a:p>
            <a:pPr marL="228600" indent="-228600" eaLnBrk="1" hangingPunct="1">
              <a:lnSpc>
                <a:spcPct val="100000"/>
              </a:lnSpc>
              <a:spcBef>
                <a:spcPts val="1800"/>
              </a:spcBef>
            </a:pPr>
            <a:r>
              <a:rPr lang="en-US" altLang="en-US" sz="2800" dirty="0"/>
              <a:t>TAVR has become a viable technology in the treatment of AS.</a:t>
            </a:r>
          </a:p>
        </p:txBody>
      </p:sp>
    </p:spTree>
    <p:extLst>
      <p:ext uri="{BB962C8B-B14F-4D97-AF65-F5344CB8AC3E}">
        <p14:creationId xmlns:p14="http://schemas.microsoft.com/office/powerpoint/2010/main" val="4115542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ooja_Sharma\AppData\Local\Microsoft\Windows\Temporary Internet Files\Content.Outlook\DJOQXHHY\06NewHeart_TestReWDelivery.jpg"/>
          <p:cNvPicPr>
            <a:picLocks noChangeAspect="1" noChangeArrowheads="1"/>
          </p:cNvPicPr>
          <p:nvPr/>
        </p:nvPicPr>
        <p:blipFill>
          <a:blip r:embed="rId3">
            <a:extLst>
              <a:ext uri="{28A0092B-C50C-407E-A947-70E740481C1C}">
                <a14:useLocalDpi xmlns:a14="http://schemas.microsoft.com/office/drawing/2010/main" val="0"/>
              </a:ext>
            </a:extLst>
          </a:blip>
          <a:srcRect l="5202" t="4169" b="6560"/>
          <a:stretch>
            <a:fillRect/>
          </a:stretch>
        </p:blipFill>
        <p:spPr bwMode="auto">
          <a:xfrm>
            <a:off x="7010400" y="1295400"/>
            <a:ext cx="4114800" cy="528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le 2"/>
          <p:cNvSpPr>
            <a:spLocks noGrp="1"/>
          </p:cNvSpPr>
          <p:nvPr>
            <p:ph type="title"/>
          </p:nvPr>
        </p:nvSpPr>
        <p:spPr>
          <a:xfrm>
            <a:off x="473337" y="2"/>
            <a:ext cx="7603863" cy="1063487"/>
          </a:xfrm>
        </p:spPr>
        <p:txBody>
          <a:bodyPr>
            <a:normAutofit/>
          </a:bodyPr>
          <a:lstStyle/>
          <a:p>
            <a:r>
              <a:rPr lang="en-US" sz="3200" dirty="0"/>
              <a:t>What is TAVR-</a:t>
            </a:r>
            <a:r>
              <a:rPr lang="en-US" sz="3200" dirty="0" err="1"/>
              <a:t>Transcatheter</a:t>
            </a:r>
            <a:r>
              <a:rPr lang="en-US" sz="3200" dirty="0"/>
              <a:t> Aortic Valve Replacement?</a:t>
            </a:r>
          </a:p>
        </p:txBody>
      </p:sp>
      <p:sp>
        <p:nvSpPr>
          <p:cNvPr id="47107" name="Content Placeholder 5"/>
          <p:cNvSpPr>
            <a:spLocks noGrp="1"/>
          </p:cNvSpPr>
          <p:nvPr>
            <p:ph idx="1"/>
          </p:nvPr>
        </p:nvSpPr>
        <p:spPr>
          <a:xfrm>
            <a:off x="381001" y="2057400"/>
            <a:ext cx="5715000" cy="2428461"/>
          </a:xfrm>
        </p:spPr>
        <p:txBody>
          <a:bodyPr lIns="0" tIns="0" rIns="0" bIns="0" anchor="t">
            <a:normAutofit lnSpcReduction="10000"/>
          </a:bodyPr>
          <a:lstStyle/>
          <a:p>
            <a:pPr marL="228600" indent="-228600" eaLnBrk="1" hangingPunct="1">
              <a:buClr>
                <a:schemeClr val="tx2"/>
              </a:buClr>
            </a:pPr>
            <a:r>
              <a:rPr lang="en-US" altLang="en-US" sz="2400" dirty="0"/>
              <a:t>An aortic valve replacement as an alternative to traditional thoracotomy.</a:t>
            </a:r>
          </a:p>
          <a:p>
            <a:pPr marL="228600" indent="-228600" eaLnBrk="1" hangingPunct="1">
              <a:buClr>
                <a:schemeClr val="tx2"/>
              </a:buClr>
            </a:pPr>
            <a:endParaRPr lang="en-US" altLang="en-US" sz="2400" dirty="0"/>
          </a:p>
          <a:p>
            <a:pPr marL="228600" indent="-228600" eaLnBrk="1" hangingPunct="1">
              <a:buClr>
                <a:schemeClr val="tx2"/>
              </a:buClr>
            </a:pPr>
            <a:r>
              <a:rPr lang="en-US" altLang="en-US" sz="2400" dirty="0"/>
              <a:t>Less invasive than traditional thoracotomy for patients considered too high risk for traditional surgery. </a:t>
            </a:r>
          </a:p>
        </p:txBody>
      </p:sp>
    </p:spTree>
    <p:extLst>
      <p:ext uri="{BB962C8B-B14F-4D97-AF65-F5344CB8AC3E}">
        <p14:creationId xmlns:p14="http://schemas.microsoft.com/office/powerpoint/2010/main" val="17596833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altLang="en-US" sz="3600" dirty="0"/>
              <a:t>Three TAVR Options</a:t>
            </a:r>
          </a:p>
        </p:txBody>
      </p:sp>
      <p:sp>
        <p:nvSpPr>
          <p:cNvPr id="3" name="Content Placeholder 2"/>
          <p:cNvSpPr>
            <a:spLocks noGrp="1"/>
          </p:cNvSpPr>
          <p:nvPr>
            <p:ph idx="1"/>
          </p:nvPr>
        </p:nvSpPr>
        <p:spPr>
          <a:xfrm>
            <a:off x="714375" y="1295400"/>
            <a:ext cx="4125647" cy="4745728"/>
          </a:xfrm>
        </p:spPr>
        <p:txBody>
          <a:bodyPr rtlCol="0" anchor="t">
            <a:normAutofit/>
          </a:bodyPr>
          <a:lstStyle/>
          <a:p>
            <a:pPr>
              <a:buClr>
                <a:schemeClr val="tx2"/>
              </a:buClr>
              <a:buFont typeface="Wingdings" panose="05000000000000000000" pitchFamily="2" charset="2"/>
              <a:buChar char="§"/>
              <a:defRPr/>
            </a:pPr>
            <a:r>
              <a:rPr lang="en-US" sz="2000" dirty="0"/>
              <a:t>Edwards </a:t>
            </a:r>
            <a:r>
              <a:rPr lang="en-US" sz="2000" dirty="0" err="1"/>
              <a:t>Sapien</a:t>
            </a:r>
            <a:r>
              <a:rPr lang="en-US" sz="2000" dirty="0"/>
              <a:t> Valve</a:t>
            </a:r>
          </a:p>
          <a:p>
            <a:pPr>
              <a:buClr>
                <a:schemeClr val="tx2"/>
              </a:buClr>
              <a:buFont typeface="Wingdings" panose="05000000000000000000" pitchFamily="2" charset="2"/>
              <a:buChar char="§"/>
              <a:defRPr/>
            </a:pPr>
            <a:r>
              <a:rPr lang="en-US" sz="2000" dirty="0"/>
              <a:t>Stainless Steel Frame</a:t>
            </a:r>
          </a:p>
          <a:p>
            <a:pPr marL="0" indent="0">
              <a:buNone/>
              <a:defRPr/>
            </a:pPr>
            <a:endParaRPr lang="en-US" sz="2000" dirty="0"/>
          </a:p>
          <a:p>
            <a:pPr marL="274320" indent="-274320">
              <a:buFont typeface="Wingdings 2"/>
              <a:buChar char=""/>
              <a:defRPr/>
            </a:pPr>
            <a:endParaRPr lang="en-US" sz="2000" dirty="0"/>
          </a:p>
          <a:p>
            <a:pPr marL="274320" indent="-274320">
              <a:buFont typeface="Wingdings 2"/>
              <a:buChar char=""/>
              <a:defRPr/>
            </a:pPr>
            <a:endParaRPr lang="en-US" sz="2000" dirty="0"/>
          </a:p>
        </p:txBody>
      </p:sp>
      <p:sp>
        <p:nvSpPr>
          <p:cNvPr id="9" name="Content Placeholder 8"/>
          <p:cNvSpPr>
            <a:spLocks noGrp="1"/>
          </p:cNvSpPr>
          <p:nvPr>
            <p:ph sz="half" idx="4294967295"/>
          </p:nvPr>
        </p:nvSpPr>
        <p:spPr>
          <a:xfrm>
            <a:off x="7086600" y="1295400"/>
            <a:ext cx="4924425" cy="1741488"/>
          </a:xfrm>
        </p:spPr>
        <p:txBody>
          <a:bodyPr rtlCol="0">
            <a:normAutofit/>
          </a:bodyPr>
          <a:lstStyle/>
          <a:p>
            <a:pPr>
              <a:buClr>
                <a:schemeClr val="tx2"/>
              </a:buClr>
              <a:buFont typeface="Wingdings" panose="05000000000000000000" pitchFamily="2" charset="2"/>
              <a:buChar char="§"/>
            </a:pPr>
            <a:r>
              <a:rPr lang="en-US" sz="2000" dirty="0"/>
              <a:t>Medtronic </a:t>
            </a:r>
            <a:r>
              <a:rPr lang="en-US" sz="2000" dirty="0" err="1"/>
              <a:t>Evolut</a:t>
            </a:r>
            <a:r>
              <a:rPr lang="en-US" sz="2000" dirty="0"/>
              <a:t> FX +</a:t>
            </a:r>
          </a:p>
          <a:p>
            <a:pPr>
              <a:buClr>
                <a:schemeClr val="tx2"/>
              </a:buClr>
              <a:buFont typeface="Wingdings" panose="05000000000000000000" pitchFamily="2" charset="2"/>
              <a:buChar char="§"/>
            </a:pPr>
            <a:r>
              <a:rPr lang="en-US" sz="2000" dirty="0" err="1"/>
              <a:t>Nitinol</a:t>
            </a:r>
            <a:r>
              <a:rPr lang="en-US" sz="2000" dirty="0"/>
              <a:t> Frame-self expanding</a:t>
            </a:r>
          </a:p>
          <a:p>
            <a:pPr>
              <a:buClr>
                <a:schemeClr val="tx2"/>
              </a:buClr>
              <a:buFont typeface="Wingdings" panose="05000000000000000000" pitchFamily="2" charset="2"/>
              <a:buChar char="§"/>
            </a:pPr>
            <a:endParaRPr lang="en-US" sz="2000" dirty="0"/>
          </a:p>
          <a:p>
            <a:pPr>
              <a:buClr>
                <a:schemeClr val="tx2"/>
              </a:buClr>
              <a:buFont typeface="Wingdings" panose="05000000000000000000" pitchFamily="2" charset="2"/>
              <a:buChar char="§"/>
            </a:pPr>
            <a:endParaRPr lang="en-US" sz="2000" dirty="0"/>
          </a:p>
        </p:txBody>
      </p:sp>
      <p:pic>
        <p:nvPicPr>
          <p:cNvPr id="48132" name="Picture 5" descr="sapien23_open_perspective_007.png"/>
          <p:cNvPicPr>
            <a:picLocks noChangeAspect="1"/>
          </p:cNvPicPr>
          <p:nvPr/>
        </p:nvPicPr>
        <p:blipFill>
          <a:blip r:embed="rId2">
            <a:extLst>
              <a:ext uri="{28A0092B-C50C-407E-A947-70E740481C1C}">
                <a14:useLocalDpi xmlns:a14="http://schemas.microsoft.com/office/drawing/2010/main" val="0"/>
              </a:ext>
            </a:extLst>
          </a:blip>
          <a:srcRect l="20575" t="12106" r="20918" b="8112"/>
          <a:stretch>
            <a:fillRect/>
          </a:stretch>
        </p:blipFill>
        <p:spPr bwMode="auto">
          <a:xfrm>
            <a:off x="2554022" y="2071238"/>
            <a:ext cx="2286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corevalve-product-im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5067" y="2071238"/>
            <a:ext cx="5156623" cy="34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50DEB9-1CC7-4ACB-8A34-C77824C81C6B}"/>
              </a:ext>
            </a:extLst>
          </p:cNvPr>
          <p:cNvSpPr txBox="1"/>
          <p:nvPr/>
        </p:nvSpPr>
        <p:spPr>
          <a:xfrm>
            <a:off x="4152629" y="5990533"/>
            <a:ext cx="6781800" cy="400110"/>
          </a:xfrm>
          <a:prstGeom prst="rect">
            <a:avLst/>
          </a:prstGeom>
          <a:noFill/>
        </p:spPr>
        <p:txBody>
          <a:bodyPr wrap="square" rtlCol="0">
            <a:spAutoFit/>
          </a:bodyPr>
          <a:lstStyle/>
          <a:p>
            <a:r>
              <a:rPr lang="en-US" sz="2000" dirty="0">
                <a:latin typeface="Century Gothic" panose="020B0502020202020204" pitchFamily="34" charset="0"/>
              </a:rPr>
              <a:t>Abbott Portico TAVR: only for high-risk/inoperable</a:t>
            </a:r>
          </a:p>
        </p:txBody>
      </p:sp>
      <p:pic>
        <p:nvPicPr>
          <p:cNvPr id="5" name="Picture 4">
            <a:extLst>
              <a:ext uri="{FF2B5EF4-FFF2-40B4-BE49-F238E27FC236}">
                <a16:creationId xmlns:a16="http://schemas.microsoft.com/office/drawing/2014/main" id="{04802897-8226-4CD0-A9BB-78E80F9AD7B0}"/>
              </a:ext>
            </a:extLst>
          </p:cNvPr>
          <p:cNvPicPr>
            <a:picLocks noChangeAspect="1"/>
          </p:cNvPicPr>
          <p:nvPr/>
        </p:nvPicPr>
        <p:blipFill>
          <a:blip r:embed="rId4"/>
          <a:stretch>
            <a:fillRect/>
          </a:stretch>
        </p:blipFill>
        <p:spPr>
          <a:xfrm>
            <a:off x="1341185" y="4433438"/>
            <a:ext cx="2095500" cy="2181225"/>
          </a:xfrm>
          <a:prstGeom prst="rect">
            <a:avLst/>
          </a:prstGeom>
        </p:spPr>
      </p:pic>
    </p:spTree>
    <p:extLst>
      <p:ext uri="{BB962C8B-B14F-4D97-AF65-F5344CB8AC3E}">
        <p14:creationId xmlns:p14="http://schemas.microsoft.com/office/powerpoint/2010/main" val="228347874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r>
              <a:rPr lang="en-US" altLang="en-US" sz="3600" dirty="0"/>
              <a:t>Medtronic </a:t>
            </a:r>
            <a:r>
              <a:rPr lang="en-US" altLang="en-US" dirty="0" err="1"/>
              <a:t>Evolut</a:t>
            </a:r>
            <a:r>
              <a:rPr lang="en-US" altLang="en-US" dirty="0"/>
              <a:t> FX+</a:t>
            </a:r>
            <a:endParaRPr lang="en-US" altLang="en-US" sz="3600" dirty="0"/>
          </a:p>
        </p:txBody>
      </p:sp>
      <p:sp>
        <p:nvSpPr>
          <p:cNvPr id="49155" name="Content Placeholder 2"/>
          <p:cNvSpPr>
            <a:spLocks noGrp="1"/>
          </p:cNvSpPr>
          <p:nvPr>
            <p:ph idx="1"/>
          </p:nvPr>
        </p:nvSpPr>
        <p:spPr/>
        <p:txBody>
          <a:bodyPr anchor="t">
            <a:normAutofit/>
          </a:bodyPr>
          <a:lstStyle/>
          <a:p>
            <a:pPr marL="228600" indent="-228600" eaLnBrk="1" hangingPunct="1">
              <a:lnSpc>
                <a:spcPct val="100000"/>
              </a:lnSpc>
              <a:spcBef>
                <a:spcPts val="1800"/>
              </a:spcBef>
            </a:pPr>
            <a:r>
              <a:rPr lang="en-US" altLang="en-US" sz="2800" dirty="0"/>
              <a:t>Excellent results from multiple studies for both approved valves.</a:t>
            </a:r>
          </a:p>
          <a:p>
            <a:pPr marL="228600" indent="-228600" eaLnBrk="1" hangingPunct="1">
              <a:lnSpc>
                <a:spcPct val="100000"/>
              </a:lnSpc>
              <a:spcBef>
                <a:spcPts val="1800"/>
              </a:spcBef>
            </a:pPr>
            <a:r>
              <a:rPr lang="en-US" altLang="en-US" dirty="0" err="1"/>
              <a:t>Evolut</a:t>
            </a:r>
            <a:r>
              <a:rPr lang="en-US" altLang="en-US" sz="2800" dirty="0"/>
              <a:t>: Recent studies have shown </a:t>
            </a:r>
            <a:r>
              <a:rPr lang="en-US" altLang="en-US" sz="2800" i="1" u="sng" dirty="0"/>
              <a:t>better</a:t>
            </a:r>
            <a:r>
              <a:rPr lang="en-US" altLang="en-US" sz="2800" i="1" dirty="0"/>
              <a:t> </a:t>
            </a:r>
            <a:r>
              <a:rPr lang="en-US" altLang="en-US" sz="2800" dirty="0"/>
              <a:t>results in high-risk patients receiving a trans-femoral </a:t>
            </a:r>
            <a:r>
              <a:rPr lang="en-US" altLang="en-US" dirty="0" err="1"/>
              <a:t>Evolut</a:t>
            </a:r>
            <a:r>
              <a:rPr lang="en-US" altLang="en-US" sz="2800" dirty="0"/>
              <a:t> as opposed to open heart surgery.</a:t>
            </a:r>
          </a:p>
          <a:p>
            <a:pPr marL="228600" indent="-228600" eaLnBrk="1" hangingPunct="1">
              <a:lnSpc>
                <a:spcPct val="100000"/>
              </a:lnSpc>
              <a:spcBef>
                <a:spcPts val="1800"/>
              </a:spcBef>
            </a:pPr>
            <a:r>
              <a:rPr lang="en-US" altLang="en-US" sz="2800" dirty="0"/>
              <a:t>The question of long-term durability is still being examined.</a:t>
            </a:r>
          </a:p>
          <a:p>
            <a:pPr marL="228600" indent="-228600" eaLnBrk="1" hangingPunct="1">
              <a:lnSpc>
                <a:spcPct val="100000"/>
              </a:lnSpc>
              <a:spcBef>
                <a:spcPts val="1800"/>
              </a:spcBef>
            </a:pPr>
            <a:r>
              <a:rPr lang="en-US" altLang="en-US" sz="2800" dirty="0"/>
              <a:t>TAVR now approved for </a:t>
            </a:r>
            <a:r>
              <a:rPr lang="en-US" altLang="en-US" dirty="0"/>
              <a:t>all risk populations.</a:t>
            </a:r>
            <a:endParaRPr lang="en-US" altLang="en-US" sz="2800" dirty="0"/>
          </a:p>
        </p:txBody>
      </p:sp>
    </p:spTree>
    <p:extLst>
      <p:ext uri="{BB962C8B-B14F-4D97-AF65-F5344CB8AC3E}">
        <p14:creationId xmlns:p14="http://schemas.microsoft.com/office/powerpoint/2010/main" val="3548759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pPr eaLnBrk="1" hangingPunct="1"/>
            <a:r>
              <a:rPr lang="en-US" altLang="en-US" sz="3600" dirty="0"/>
              <a:t>TAVR Video</a:t>
            </a:r>
          </a:p>
        </p:txBody>
      </p:sp>
      <p:pic>
        <p:nvPicPr>
          <p:cNvPr id="2" name="Online Media 1" title="Evolut® Procedure for Aortic Stenosis Heart Valve Condition">
            <a:hlinkClick r:id="" action="ppaction://media"/>
            <a:extLst>
              <a:ext uri="{FF2B5EF4-FFF2-40B4-BE49-F238E27FC236}">
                <a16:creationId xmlns:a16="http://schemas.microsoft.com/office/drawing/2014/main" id="{0950BDBF-7F66-FD31-8FE3-6F14023675DF}"/>
              </a:ext>
            </a:extLst>
          </p:cNvPr>
          <p:cNvPicPr>
            <a:picLocks noRot="1" noChangeAspect="1"/>
          </p:cNvPicPr>
          <p:nvPr>
            <a:videoFile r:link="rId1"/>
          </p:nvPr>
        </p:nvPicPr>
        <p:blipFill>
          <a:blip r:embed="rId3"/>
          <a:stretch>
            <a:fillRect/>
          </a:stretch>
        </p:blipFill>
        <p:spPr>
          <a:xfrm>
            <a:off x="1489164" y="1246602"/>
            <a:ext cx="9329479" cy="5271156"/>
          </a:xfrm>
          <a:prstGeom prst="rect">
            <a:avLst/>
          </a:prstGeom>
        </p:spPr>
      </p:pic>
    </p:spTree>
    <p:extLst>
      <p:ext uri="{BB962C8B-B14F-4D97-AF65-F5344CB8AC3E}">
        <p14:creationId xmlns:p14="http://schemas.microsoft.com/office/powerpoint/2010/main" val="7380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Summary</a:t>
            </a:r>
          </a:p>
        </p:txBody>
      </p:sp>
      <p:sp>
        <p:nvSpPr>
          <p:cNvPr id="3" name="Content Placeholder 2"/>
          <p:cNvSpPr>
            <a:spLocks noGrp="1"/>
          </p:cNvSpPr>
          <p:nvPr>
            <p:ph idx="1"/>
          </p:nvPr>
        </p:nvSpPr>
        <p:spPr>
          <a:prstGeom prst="rect">
            <a:avLst/>
          </a:prstGeom>
        </p:spPr>
        <p:txBody>
          <a:bodyPr anchor="t">
            <a:normAutofit/>
          </a:bodyPr>
          <a:lstStyle/>
          <a:p>
            <a:pPr marL="228600" indent="-228600">
              <a:lnSpc>
                <a:spcPct val="100000"/>
              </a:lnSpc>
              <a:spcBef>
                <a:spcPts val="1800"/>
              </a:spcBef>
            </a:pPr>
            <a:r>
              <a:rPr lang="en-US" sz="2800" dirty="0"/>
              <a:t>Heart valve disease is growing in the U.S. population.</a:t>
            </a:r>
          </a:p>
          <a:p>
            <a:pPr marL="228600" indent="-228600">
              <a:lnSpc>
                <a:spcPct val="100000"/>
              </a:lnSpc>
              <a:spcBef>
                <a:spcPts val="1800"/>
              </a:spcBef>
            </a:pPr>
            <a:r>
              <a:rPr lang="en-US" sz="2800" dirty="0"/>
              <a:t>We need alternatives to standard surgical therapy for patients who are at higher risk for complications.</a:t>
            </a:r>
          </a:p>
          <a:p>
            <a:pPr marL="228600" indent="-228600">
              <a:lnSpc>
                <a:spcPct val="100000"/>
              </a:lnSpc>
              <a:spcBef>
                <a:spcPts val="1800"/>
              </a:spcBef>
            </a:pPr>
            <a:r>
              <a:rPr lang="en-US" sz="2800" dirty="0"/>
              <a:t>Both TAVR and </a:t>
            </a:r>
            <a:r>
              <a:rPr lang="en-US" sz="2800" dirty="0" err="1"/>
              <a:t>Mitraclip</a:t>
            </a:r>
            <a:r>
              <a:rPr lang="en-US" sz="2800" dirty="0"/>
              <a:t> represent the forefront of these therapies…but they are certainly not the last!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p:cNvSpPr>
            <a:spLocks noGrp="1"/>
          </p:cNvSpPr>
          <p:nvPr>
            <p:ph idx="1"/>
          </p:nvPr>
        </p:nvSpPr>
        <p:spPr/>
        <p:txBody>
          <a:bodyPr/>
          <a:lstStyle/>
          <a:p>
            <a:endParaRPr lang="en-US" dirty="0">
              <a:solidFill>
                <a:schemeClr val="tx1"/>
              </a:solidFill>
            </a:endParaRPr>
          </a:p>
          <a:p>
            <a:endParaRPr lang="en-US" dirty="0">
              <a:solidFill>
                <a:schemeClr val="tx1"/>
              </a:solidFill>
            </a:endParaRPr>
          </a:p>
        </p:txBody>
      </p:sp>
      <p:sp>
        <p:nvSpPr>
          <p:cNvPr id="3" name="Title 2">
            <a:extLst>
              <a:ext uri="{FF2B5EF4-FFF2-40B4-BE49-F238E27FC236}">
                <a16:creationId xmlns:a16="http://schemas.microsoft.com/office/drawing/2014/main" id="{FA0DFBAD-D78B-4E02-917E-CB83AFFE3E28}"/>
              </a:ext>
            </a:extLst>
          </p:cNvPr>
          <p:cNvSpPr>
            <a:spLocks noGrp="1"/>
          </p:cNvSpPr>
          <p:nvPr>
            <p:ph type="title"/>
          </p:nvPr>
        </p:nvSpPr>
        <p:spPr/>
        <p:txBody>
          <a:bodyPr>
            <a:normAutofit/>
          </a:bodyPr>
          <a:lstStyle/>
          <a:p>
            <a:r>
              <a:rPr lang="en-US" sz="3600" dirty="0"/>
              <a:t>Thank You!!</a:t>
            </a:r>
          </a:p>
        </p:txBody>
      </p:sp>
      <p:pic>
        <p:nvPicPr>
          <p:cNvPr id="1026" name="Picture 2" descr="200th TAVR case at Foothills Hospital ...">
            <a:extLst>
              <a:ext uri="{FF2B5EF4-FFF2-40B4-BE49-F238E27FC236}">
                <a16:creationId xmlns:a16="http://schemas.microsoft.com/office/drawing/2014/main" id="{95C1E4C7-777D-3AAF-AAB6-C8767A556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810" y="1431236"/>
            <a:ext cx="4837042" cy="450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8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BD0C-92AB-9942-BE57-96D76B6869F3}"/>
              </a:ext>
            </a:extLst>
          </p:cNvPr>
          <p:cNvSpPr>
            <a:spLocks noGrp="1"/>
          </p:cNvSpPr>
          <p:nvPr>
            <p:ph type="title"/>
          </p:nvPr>
        </p:nvSpPr>
        <p:spPr>
          <a:xfrm>
            <a:off x="758687" y="734572"/>
            <a:ext cx="8449108" cy="3617843"/>
          </a:xfrm>
        </p:spPr>
        <p:txBody>
          <a:bodyPr/>
          <a:lstStyle/>
          <a:p>
            <a:r>
              <a:rPr lang="en-US" sz="5400" dirty="0"/>
              <a:t>Latest Treatments for Heart Valve Problems </a:t>
            </a:r>
            <a:r>
              <a:rPr lang="en-US" altLang="en-US" sz="3600" i="1" dirty="0">
                <a:solidFill>
                  <a:schemeClr val="bg1"/>
                </a:solidFill>
              </a:rPr>
              <a:t>Emerging Structural Heart Procedures</a:t>
            </a:r>
            <a:endParaRPr lang="en-US" sz="3600" dirty="0"/>
          </a:p>
        </p:txBody>
      </p:sp>
      <p:sp>
        <p:nvSpPr>
          <p:cNvPr id="5" name="Subtitle 1">
            <a:extLst>
              <a:ext uri="{FF2B5EF4-FFF2-40B4-BE49-F238E27FC236}">
                <a16:creationId xmlns:a16="http://schemas.microsoft.com/office/drawing/2014/main" id="{A51B3247-3BEE-A792-16BD-8F4B28B76AD5}"/>
              </a:ext>
            </a:extLst>
          </p:cNvPr>
          <p:cNvSpPr txBox="1">
            <a:spLocks/>
          </p:cNvSpPr>
          <p:nvPr/>
        </p:nvSpPr>
        <p:spPr>
          <a:xfrm>
            <a:off x="758687" y="3234070"/>
            <a:ext cx="9201150"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chemeClr val="bg1"/>
                </a:solidFill>
              </a:rPr>
              <a:t>Srinivas Iyengar, MD</a:t>
            </a:r>
          </a:p>
          <a:p>
            <a:pPr marL="0" indent="0">
              <a:buFont typeface="Arial" panose="020B0604020202020204" pitchFamily="34" charset="0"/>
              <a:buNone/>
            </a:pPr>
            <a:r>
              <a:rPr lang="en-US" sz="3200" dirty="0">
                <a:solidFill>
                  <a:schemeClr val="bg1"/>
                </a:solidFill>
              </a:rPr>
              <a:t>Structural Heart Director, Boulder Heart </a:t>
            </a:r>
          </a:p>
          <a:p>
            <a:pPr marL="0" indent="0">
              <a:buNone/>
            </a:pPr>
            <a:r>
              <a:rPr lang="en-US" sz="3200" dirty="0">
                <a:solidFill>
                  <a:schemeClr val="bg1"/>
                </a:solidFill>
              </a:rPr>
              <a:t>720-709-1807</a:t>
            </a:r>
          </a:p>
        </p:txBody>
      </p:sp>
    </p:spTree>
    <p:extLst>
      <p:ext uri="{BB962C8B-B14F-4D97-AF65-F5344CB8AC3E}">
        <p14:creationId xmlns:p14="http://schemas.microsoft.com/office/powerpoint/2010/main" val="189800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606014" y="1447800"/>
            <a:ext cx="10976386" cy="4745728"/>
          </a:xfrm>
          <a:prstGeom prst="rect">
            <a:avLst/>
          </a:prstGeom>
        </p:spPr>
        <p:txBody>
          <a:bodyPr anchor="t">
            <a:normAutofit/>
          </a:bodyPr>
          <a:lstStyle/>
          <a:p>
            <a:pPr marL="228600" indent="-228600" eaLnBrk="1" hangingPunct="1">
              <a:lnSpc>
                <a:spcPct val="100000"/>
              </a:lnSpc>
              <a:spcBef>
                <a:spcPts val="1800"/>
              </a:spcBef>
            </a:pPr>
            <a:r>
              <a:rPr lang="en-US" altLang="en-US" sz="2800" dirty="0"/>
              <a:t>Thirty years ago: use of coronary balloons (PTCA), followed by stents revolutionized acute coronary syndromes, i.e., “heart attacks.”</a:t>
            </a:r>
          </a:p>
          <a:p>
            <a:pPr marL="228600" indent="-228600" eaLnBrk="1" hangingPunct="1">
              <a:lnSpc>
                <a:spcPct val="100000"/>
              </a:lnSpc>
              <a:spcBef>
                <a:spcPts val="1800"/>
              </a:spcBef>
            </a:pPr>
            <a:r>
              <a:rPr lang="en-US" altLang="en-US" sz="2800" dirty="0"/>
              <a:t>Pacemakers implanted w/o open heart surgery changed the dynamic of heart rhythm disorders.</a:t>
            </a:r>
          </a:p>
          <a:p>
            <a:pPr marL="228600" indent="-228600" eaLnBrk="1" hangingPunct="1">
              <a:lnSpc>
                <a:spcPct val="100000"/>
              </a:lnSpc>
              <a:spcBef>
                <a:spcPts val="1800"/>
              </a:spcBef>
            </a:pPr>
            <a:r>
              <a:rPr lang="en-US" altLang="en-US" sz="2800" dirty="0"/>
              <a:t>The one major area that was not successfully addressed: structural heart, i.e., valves, appendage.</a:t>
            </a:r>
          </a:p>
          <a:p>
            <a:pPr marL="228600" indent="-228600" eaLnBrk="1" hangingPunct="1">
              <a:lnSpc>
                <a:spcPct val="100000"/>
              </a:lnSpc>
              <a:spcBef>
                <a:spcPts val="1800"/>
              </a:spcBef>
            </a:pPr>
            <a:r>
              <a:rPr lang="en-US" altLang="en-US" sz="2800" dirty="0"/>
              <a:t>Major changes in the last decade…</a:t>
            </a:r>
          </a:p>
        </p:txBody>
      </p:sp>
      <p:sp>
        <p:nvSpPr>
          <p:cNvPr id="8" name="Title 1">
            <a:extLst>
              <a:ext uri="{FF2B5EF4-FFF2-40B4-BE49-F238E27FC236}">
                <a16:creationId xmlns:a16="http://schemas.microsoft.com/office/drawing/2014/main" id="{F7FD250C-7C76-4181-805B-FC29099F2F7D}"/>
              </a:ext>
            </a:extLst>
          </p:cNvPr>
          <p:cNvSpPr>
            <a:spLocks noGrp="1"/>
          </p:cNvSpPr>
          <p:nvPr>
            <p:ph type="title"/>
          </p:nvPr>
        </p:nvSpPr>
        <p:spPr>
          <a:xfrm>
            <a:off x="152400" y="76200"/>
            <a:ext cx="10174787" cy="1063487"/>
          </a:xfrm>
        </p:spPr>
        <p:txBody>
          <a:bodyPr>
            <a:normAutofit/>
          </a:bodyPr>
          <a:lstStyle/>
          <a:p>
            <a:pPr eaLnBrk="1" hangingPunct="1"/>
            <a:r>
              <a:rPr lang="en-US" altLang="en-US" sz="3600" dirty="0"/>
              <a:t>Background</a:t>
            </a:r>
          </a:p>
        </p:txBody>
      </p:sp>
    </p:spTree>
    <p:extLst>
      <p:ext uri="{BB962C8B-B14F-4D97-AF65-F5344CB8AC3E}">
        <p14:creationId xmlns:p14="http://schemas.microsoft.com/office/powerpoint/2010/main" val="393559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prstGeom prst="rect">
            <a:avLst/>
          </a:prstGeom>
        </p:spPr>
        <p:txBody>
          <a:bodyPr anchor="t"/>
          <a:lstStyle/>
          <a:p>
            <a:pPr marL="228600" indent="-228600" eaLnBrk="1" hangingPunct="1">
              <a:lnSpc>
                <a:spcPct val="100000"/>
              </a:lnSpc>
              <a:spcBef>
                <a:spcPts val="1800"/>
              </a:spcBef>
            </a:pPr>
            <a:r>
              <a:rPr lang="en-US" altLang="en-US" sz="2800" dirty="0"/>
              <a:t>Revolution, not just evolution!</a:t>
            </a:r>
          </a:p>
          <a:p>
            <a:pPr marL="228600" indent="-228600" eaLnBrk="1" hangingPunct="1">
              <a:lnSpc>
                <a:spcPct val="100000"/>
              </a:lnSpc>
              <a:spcBef>
                <a:spcPts val="1800"/>
              </a:spcBef>
            </a:pPr>
            <a:r>
              <a:rPr lang="en-US" altLang="en-US" sz="2800" dirty="0"/>
              <a:t>We now have the capability to address serious internal cardiac issues with minimally invasive techniques.</a:t>
            </a:r>
          </a:p>
          <a:p>
            <a:pPr marL="228600" indent="-228600" eaLnBrk="1" hangingPunct="1">
              <a:lnSpc>
                <a:spcPct val="100000"/>
              </a:lnSpc>
              <a:spcBef>
                <a:spcPts val="1800"/>
              </a:spcBef>
            </a:pPr>
            <a:r>
              <a:rPr lang="en-US" altLang="en-US" sz="2800" dirty="0"/>
              <a:t>Results, with certain procedures, have now shown to be equivalent </a:t>
            </a:r>
            <a:r>
              <a:rPr lang="en-US" altLang="en-US" sz="2800" i="1" u="sng" dirty="0"/>
              <a:t>if not better</a:t>
            </a:r>
            <a:r>
              <a:rPr lang="en-US" altLang="en-US" sz="2800" i="1" dirty="0"/>
              <a:t> </a:t>
            </a:r>
            <a:r>
              <a:rPr lang="en-US" altLang="en-US" sz="2800" dirty="0"/>
              <a:t>with certain conditions than surgical standard of care.</a:t>
            </a:r>
          </a:p>
          <a:p>
            <a:pPr marL="228600" indent="-228600" eaLnBrk="1" hangingPunct="1">
              <a:lnSpc>
                <a:spcPct val="100000"/>
              </a:lnSpc>
              <a:spcBef>
                <a:spcPts val="1800"/>
              </a:spcBef>
            </a:pPr>
            <a:r>
              <a:rPr lang="en-US" altLang="en-US" sz="2800" dirty="0"/>
              <a:t>And this movement only seems to be gaining strength with newer technologies entering the cardiac arena every year.</a:t>
            </a:r>
          </a:p>
        </p:txBody>
      </p:sp>
      <p:sp>
        <p:nvSpPr>
          <p:cNvPr id="3" name="Title 2">
            <a:extLst>
              <a:ext uri="{FF2B5EF4-FFF2-40B4-BE49-F238E27FC236}">
                <a16:creationId xmlns:a16="http://schemas.microsoft.com/office/drawing/2014/main" id="{ECEB23AD-4475-4CB8-AB40-C41D1E0F291C}"/>
              </a:ext>
            </a:extLst>
          </p:cNvPr>
          <p:cNvSpPr>
            <a:spLocks noGrp="1"/>
          </p:cNvSpPr>
          <p:nvPr>
            <p:ph type="title"/>
          </p:nvPr>
        </p:nvSpPr>
        <p:spPr/>
        <p:txBody>
          <a:bodyPr>
            <a:normAutofit/>
          </a:bodyPr>
          <a:lstStyle/>
          <a:p>
            <a:r>
              <a:rPr lang="en-US" altLang="en-US" sz="3600" dirty="0"/>
              <a:t>Structural Heart Revolution</a:t>
            </a:r>
            <a:endParaRPr lang="en-US" sz="3600" dirty="0"/>
          </a:p>
        </p:txBody>
      </p:sp>
    </p:spTree>
    <p:extLst>
      <p:ext uri="{BB962C8B-B14F-4D97-AF65-F5344CB8AC3E}">
        <p14:creationId xmlns:p14="http://schemas.microsoft.com/office/powerpoint/2010/main" val="3418652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pPr eaLnBrk="1" hangingPunct="1"/>
            <a:r>
              <a:rPr lang="en-US" altLang="en-US" sz="3600" dirty="0"/>
              <a:t>Mitral Regurgitation</a:t>
            </a:r>
          </a:p>
        </p:txBody>
      </p:sp>
      <p:sp>
        <p:nvSpPr>
          <p:cNvPr id="19459" name="Content Placeholder 2"/>
          <p:cNvSpPr>
            <a:spLocks noGrp="1"/>
          </p:cNvSpPr>
          <p:nvPr>
            <p:ph idx="1"/>
          </p:nvPr>
        </p:nvSpPr>
        <p:spPr>
          <a:prstGeom prst="rect">
            <a:avLst/>
          </a:prstGeom>
        </p:spPr>
        <p:txBody>
          <a:bodyPr anchor="t">
            <a:normAutofit/>
          </a:bodyPr>
          <a:lstStyle/>
          <a:p>
            <a:pPr marL="228600" indent="-228600" eaLnBrk="1" hangingPunct="1">
              <a:lnSpc>
                <a:spcPct val="100000"/>
              </a:lnSpc>
              <a:spcBef>
                <a:spcPts val="1800"/>
              </a:spcBef>
            </a:pPr>
            <a:r>
              <a:rPr lang="en-US" altLang="en-US" sz="2800" dirty="0"/>
              <a:t>Affects thousands of Americans</a:t>
            </a:r>
          </a:p>
          <a:p>
            <a:pPr marL="228600" indent="-228600" eaLnBrk="1" hangingPunct="1">
              <a:lnSpc>
                <a:spcPct val="100000"/>
              </a:lnSpc>
              <a:spcBef>
                <a:spcPts val="1800"/>
              </a:spcBef>
            </a:pPr>
            <a:r>
              <a:rPr lang="en-US" altLang="en-US" sz="2800" dirty="0"/>
              <a:t>Vastly undertreated</a:t>
            </a:r>
          </a:p>
          <a:p>
            <a:pPr marL="228600" indent="-228600" eaLnBrk="1" hangingPunct="1">
              <a:lnSpc>
                <a:spcPct val="100000"/>
              </a:lnSpc>
              <a:spcBef>
                <a:spcPts val="1800"/>
              </a:spcBef>
            </a:pPr>
            <a:r>
              <a:rPr lang="en-US" altLang="en-US" sz="2800" dirty="0"/>
              <a:t>Basically means the mitral valve has become “leaky”- blood spills backwards into the lungs rather than going forward into the left ventricle as a result of weak or “degenerated” mitral leaflets.</a:t>
            </a:r>
          </a:p>
          <a:p>
            <a:pPr marL="228600" indent="-228600" eaLnBrk="1" hangingPunct="1">
              <a:lnSpc>
                <a:spcPct val="100000"/>
              </a:lnSpc>
              <a:spcBef>
                <a:spcPts val="1800"/>
              </a:spcBef>
            </a:pPr>
            <a:r>
              <a:rPr lang="en-US" altLang="en-US" sz="2800" dirty="0"/>
              <a:t>Results in progressive shortness of breath, fatigue, and eventual heart failure.</a:t>
            </a:r>
          </a:p>
        </p:txBody>
      </p:sp>
    </p:spTree>
    <p:extLst>
      <p:ext uri="{BB962C8B-B14F-4D97-AF65-F5344CB8AC3E}">
        <p14:creationId xmlns:p14="http://schemas.microsoft.com/office/powerpoint/2010/main" val="1530310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3"/>
          <p:cNvSpPr>
            <a:spLocks noGrp="1" noChangeArrowheads="1"/>
          </p:cNvSpPr>
          <p:nvPr>
            <p:ph type="title"/>
          </p:nvPr>
        </p:nvSpPr>
        <p:spPr/>
        <p:txBody>
          <a:bodyPr>
            <a:normAutofit/>
          </a:bodyPr>
          <a:lstStyle/>
          <a:p>
            <a:pPr eaLnBrk="1" hangingPunct="1"/>
            <a:r>
              <a:rPr lang="en-US" altLang="en-US" sz="3600" dirty="0"/>
              <a:t>Mitral Regurgitation Etiologies </a:t>
            </a:r>
          </a:p>
        </p:txBody>
      </p:sp>
      <p:grpSp>
        <p:nvGrpSpPr>
          <p:cNvPr id="20483" name="Group 27"/>
          <p:cNvGrpSpPr>
            <a:grpSpLocks/>
          </p:cNvGrpSpPr>
          <p:nvPr/>
        </p:nvGrpSpPr>
        <p:grpSpPr bwMode="auto">
          <a:xfrm>
            <a:off x="473336" y="1271587"/>
            <a:ext cx="5317864" cy="4314825"/>
            <a:chOff x="252" y="731"/>
            <a:chExt cx="2517" cy="2718"/>
          </a:xfrm>
        </p:grpSpPr>
        <p:grpSp>
          <p:nvGrpSpPr>
            <p:cNvPr id="20493" name="Group 7"/>
            <p:cNvGrpSpPr>
              <a:grpSpLocks/>
            </p:cNvGrpSpPr>
            <p:nvPr/>
          </p:nvGrpSpPr>
          <p:grpSpPr bwMode="auto">
            <a:xfrm>
              <a:off x="252" y="731"/>
              <a:ext cx="1890" cy="357"/>
              <a:chOff x="252" y="843"/>
              <a:chExt cx="1924" cy="357"/>
            </a:xfrm>
          </p:grpSpPr>
          <p:pic>
            <p:nvPicPr>
              <p:cNvPr id="2049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 y="843"/>
                <a:ext cx="1924"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Rectangle 9"/>
              <p:cNvSpPr>
                <a:spLocks noChangeArrowheads="1"/>
              </p:cNvSpPr>
              <p:nvPr/>
            </p:nvSpPr>
            <p:spPr bwMode="auto">
              <a:xfrm>
                <a:off x="282" y="876"/>
                <a:ext cx="1837" cy="275"/>
              </a:xfrm>
              <a:prstGeom prst="rect">
                <a:avLst/>
              </a:prstGeom>
              <a:noFill/>
              <a:ln w="12700">
                <a:solidFill>
                  <a:srgbClr val="91C0E4"/>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r>
                  <a:rPr lang="en-US" altLang="en-US" sz="2400" dirty="0">
                    <a:solidFill>
                      <a:schemeClr val="bg1"/>
                    </a:solidFill>
                    <a:latin typeface="Century Gothic" panose="020B0502020202020204" pitchFamily="34" charset="0"/>
                  </a:rPr>
                  <a:t>Causes</a:t>
                </a:r>
                <a:endParaRPr lang="en-US" altLang="en-US" sz="2400" baseline="30000" dirty="0">
                  <a:solidFill>
                    <a:schemeClr val="bg1"/>
                  </a:solidFill>
                  <a:latin typeface="Century Gothic" panose="020B0502020202020204" pitchFamily="34" charset="0"/>
                </a:endParaRPr>
              </a:p>
            </p:txBody>
          </p:sp>
        </p:grpSp>
        <p:sp>
          <p:nvSpPr>
            <p:cNvPr id="20494" name="Rectangle 10"/>
            <p:cNvSpPr>
              <a:spLocks noChangeArrowheads="1"/>
            </p:cNvSpPr>
            <p:nvPr/>
          </p:nvSpPr>
          <p:spPr bwMode="auto">
            <a:xfrm>
              <a:off x="285" y="1116"/>
              <a:ext cx="2484" cy="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4163" indent="-284163"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marL="228600" indent="-228600">
                <a:lnSpc>
                  <a:spcPct val="95000"/>
                </a:lnSpc>
                <a:spcAft>
                  <a:spcPct val="25000"/>
                </a:spcAft>
                <a:buFont typeface="Arial" panose="020B0604020202020204" pitchFamily="34" charset="0"/>
                <a:buChar char="•"/>
              </a:pPr>
              <a:r>
                <a:rPr lang="en-US" altLang="en-US" sz="2000" dirty="0">
                  <a:latin typeface="Century Gothic" panose="020B0502020202020204" pitchFamily="34" charset="0"/>
                </a:rPr>
                <a:t>Degenerative MR (also known as primary or organic MR) is usually due to an anatomic abnormality of the mitral valve itself, including the leaflets, and/or the </a:t>
              </a:r>
              <a:r>
                <a:rPr lang="en-US" altLang="en-US" sz="2000" dirty="0" err="1">
                  <a:latin typeface="Century Gothic" panose="020B0502020202020204" pitchFamily="34" charset="0"/>
                </a:rPr>
                <a:t>subvalvular</a:t>
              </a:r>
              <a:r>
                <a:rPr lang="en-US" altLang="en-US" sz="2000" dirty="0">
                  <a:latin typeface="Century Gothic" panose="020B0502020202020204" pitchFamily="34" charset="0"/>
                </a:rPr>
                <a:t> apparatus, such as the chordae or papillary muscles.</a:t>
              </a:r>
            </a:p>
            <a:p>
              <a:pPr marL="228600" indent="-228600">
                <a:lnSpc>
                  <a:spcPct val="95000"/>
                </a:lnSpc>
                <a:spcAft>
                  <a:spcPct val="25000"/>
                </a:spcAft>
                <a:buFont typeface="Arial" panose="020B0604020202020204" pitchFamily="34" charset="0"/>
                <a:buChar char="•"/>
              </a:pPr>
              <a:endParaRPr lang="en-US" altLang="en-US" sz="2000" dirty="0">
                <a:latin typeface="Century Gothic" panose="020B0502020202020204" pitchFamily="34" charset="0"/>
              </a:endParaRPr>
            </a:p>
            <a:p>
              <a:pPr marL="228600" indent="-228600">
                <a:lnSpc>
                  <a:spcPct val="95000"/>
                </a:lnSpc>
                <a:spcAft>
                  <a:spcPct val="25000"/>
                </a:spcAft>
                <a:buFont typeface="Arial" panose="020B0604020202020204" pitchFamily="34" charset="0"/>
                <a:buChar char="•"/>
              </a:pPr>
              <a:r>
                <a:rPr lang="en-US" altLang="en-US" sz="2000" dirty="0">
                  <a:latin typeface="Century Gothic" panose="020B0502020202020204" pitchFamily="34" charset="0"/>
                </a:rPr>
                <a:t>Functional MR (also known as secondary MR) is the result of left ventricular dilation, which can be secondary to ischemic heart disease. Left ventricular dysfunction leads to annular dilation and incomplete coaptation of the mitral valve resulting in MR.</a:t>
              </a:r>
            </a:p>
          </p:txBody>
        </p:sp>
      </p:grpSp>
      <p:grpSp>
        <p:nvGrpSpPr>
          <p:cNvPr id="20484" name="Group 31"/>
          <p:cNvGrpSpPr>
            <a:grpSpLocks/>
          </p:cNvGrpSpPr>
          <p:nvPr/>
        </p:nvGrpSpPr>
        <p:grpSpPr bwMode="auto">
          <a:xfrm>
            <a:off x="6324600" y="2310435"/>
            <a:ext cx="5491161" cy="3252787"/>
            <a:chOff x="3027" y="1059"/>
            <a:chExt cx="2637" cy="1391"/>
          </a:xfrm>
        </p:grpSpPr>
        <p:sp>
          <p:nvSpPr>
            <p:cNvPr id="20485" name="Text Box 13"/>
            <p:cNvSpPr txBox="1">
              <a:spLocks noChangeArrowheads="1"/>
            </p:cNvSpPr>
            <p:nvPr/>
          </p:nvSpPr>
          <p:spPr bwMode="auto">
            <a:xfrm>
              <a:off x="3066" y="2208"/>
              <a:ext cx="5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lnSpc>
                  <a:spcPct val="95000"/>
                </a:lnSpc>
              </a:pPr>
              <a:r>
                <a:rPr lang="en-US" altLang="en-US" sz="1000">
                  <a:solidFill>
                    <a:schemeClr val="accent2"/>
                  </a:solidFill>
                </a:rPr>
                <a:t>Normal</a:t>
              </a:r>
            </a:p>
            <a:p>
              <a:pPr algn="ctr" eaLnBrk="1" hangingPunct="1">
                <a:lnSpc>
                  <a:spcPct val="95000"/>
                </a:lnSpc>
              </a:pPr>
              <a:r>
                <a:rPr lang="en-US" altLang="en-US" sz="1000">
                  <a:solidFill>
                    <a:schemeClr val="accent2"/>
                  </a:solidFill>
                </a:rPr>
                <a:t>Mitral Valve</a:t>
              </a:r>
            </a:p>
          </p:txBody>
        </p:sp>
        <p:sp>
          <p:nvSpPr>
            <p:cNvPr id="20486" name="Text Box 14"/>
            <p:cNvSpPr txBox="1">
              <a:spLocks noChangeArrowheads="1"/>
            </p:cNvSpPr>
            <p:nvPr/>
          </p:nvSpPr>
          <p:spPr bwMode="auto">
            <a:xfrm>
              <a:off x="3709" y="2208"/>
              <a:ext cx="63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lnSpc>
                  <a:spcPct val="95000"/>
                </a:lnSpc>
              </a:pPr>
              <a:r>
                <a:rPr lang="en-US" altLang="en-US" sz="1000">
                  <a:solidFill>
                    <a:schemeClr val="accent2"/>
                  </a:solidFill>
                </a:rPr>
                <a:t>Degenerative</a:t>
              </a:r>
            </a:p>
            <a:p>
              <a:pPr algn="ctr" eaLnBrk="1" hangingPunct="1">
                <a:lnSpc>
                  <a:spcPct val="95000"/>
                </a:lnSpc>
              </a:pPr>
              <a:r>
                <a:rPr lang="en-US" altLang="en-US" sz="1000">
                  <a:solidFill>
                    <a:schemeClr val="accent2"/>
                  </a:solidFill>
                </a:rPr>
                <a:t>MR: Prolapse</a:t>
              </a:r>
            </a:p>
          </p:txBody>
        </p:sp>
        <p:sp>
          <p:nvSpPr>
            <p:cNvPr id="20487" name="Text Box 15"/>
            <p:cNvSpPr txBox="1">
              <a:spLocks noChangeArrowheads="1"/>
            </p:cNvSpPr>
            <p:nvPr/>
          </p:nvSpPr>
          <p:spPr bwMode="auto">
            <a:xfrm>
              <a:off x="4369" y="2208"/>
              <a:ext cx="62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lnSpc>
                  <a:spcPct val="95000"/>
                </a:lnSpc>
              </a:pPr>
              <a:r>
                <a:rPr lang="en-US" altLang="en-US" sz="1000">
                  <a:solidFill>
                    <a:schemeClr val="accent2"/>
                  </a:solidFill>
                </a:rPr>
                <a:t>Degenerative</a:t>
              </a:r>
            </a:p>
            <a:p>
              <a:pPr algn="ctr" eaLnBrk="1" hangingPunct="1">
                <a:lnSpc>
                  <a:spcPct val="95000"/>
                </a:lnSpc>
              </a:pPr>
              <a:r>
                <a:rPr lang="en-US" altLang="en-US" sz="1000">
                  <a:solidFill>
                    <a:schemeClr val="accent2"/>
                  </a:solidFill>
                </a:rPr>
                <a:t>MR: Flail</a:t>
              </a:r>
            </a:p>
          </p:txBody>
        </p:sp>
        <p:sp>
          <p:nvSpPr>
            <p:cNvPr id="20488" name="Text Box 16"/>
            <p:cNvSpPr txBox="1">
              <a:spLocks noChangeArrowheads="1"/>
            </p:cNvSpPr>
            <p:nvPr/>
          </p:nvSpPr>
          <p:spPr bwMode="auto">
            <a:xfrm>
              <a:off x="5019" y="2208"/>
              <a:ext cx="64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algn="ctr" eaLnBrk="1" hangingPunct="1">
                <a:lnSpc>
                  <a:spcPct val="95000"/>
                </a:lnSpc>
              </a:pPr>
              <a:r>
                <a:rPr lang="en-US" altLang="en-US" sz="1000">
                  <a:solidFill>
                    <a:schemeClr val="accent2"/>
                  </a:solidFill>
                </a:rPr>
                <a:t>Functional MR</a:t>
              </a:r>
            </a:p>
          </p:txBody>
        </p:sp>
        <p:pic>
          <p:nvPicPr>
            <p:cNvPr id="20489" name="Picture 17" descr="Fig-4_normal heart-noarr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 y="1059"/>
              <a:ext cx="640" cy="110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90" name="Picture 18" descr="Fig-5_prolapse-noa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8" y="1060"/>
              <a:ext cx="616" cy="110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91" name="Picture 19" descr="Fig-6_flail-noa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 y="1060"/>
              <a:ext cx="615" cy="110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92" name="Picture 20" descr="Fig-1and7_no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9" y="1060"/>
              <a:ext cx="615" cy="110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179409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Grp="1" noChangeArrowheads="1"/>
          </p:cNvSpPr>
          <p:nvPr>
            <p:ph type="title"/>
          </p:nvPr>
        </p:nvSpPr>
        <p:spPr>
          <a:prstGeom prst="rect">
            <a:avLst/>
          </a:prstGeom>
        </p:spPr>
        <p:txBody>
          <a:bodyPr>
            <a:normAutofit/>
          </a:bodyPr>
          <a:lstStyle/>
          <a:p>
            <a:pPr>
              <a:defRPr/>
            </a:pPr>
            <a:r>
              <a:rPr lang="en-US" sz="2800" dirty="0"/>
              <a:t>Moderate or Severe Valvular Disease is </a:t>
            </a:r>
            <a:br>
              <a:rPr lang="en-US" sz="2800" dirty="0"/>
            </a:br>
            <a:r>
              <a:rPr lang="en-US" sz="2800" dirty="0"/>
              <a:t>Common and Increases With Age</a:t>
            </a:r>
          </a:p>
        </p:txBody>
      </p:sp>
      <p:sp>
        <p:nvSpPr>
          <p:cNvPr id="226309" name="Content Placeholder 9"/>
          <p:cNvSpPr>
            <a:spLocks noGrp="1"/>
          </p:cNvSpPr>
          <p:nvPr>
            <p:ph idx="1"/>
          </p:nvPr>
        </p:nvSpPr>
        <p:spPr>
          <a:xfrm>
            <a:off x="453614" y="1219200"/>
            <a:ext cx="11284772" cy="4745728"/>
          </a:xfrm>
          <a:prstGeom prst="rect">
            <a:avLst/>
          </a:prstGeom>
        </p:spPr>
        <p:txBody>
          <a:bodyPr lIns="91430" tIns="45716" rIns="91430" bIns="45716" anchor="t">
            <a:normAutofit/>
          </a:bodyPr>
          <a:lstStyle/>
          <a:p>
            <a:pPr marL="0" indent="0" algn="ctr">
              <a:spcAft>
                <a:spcPct val="5000"/>
              </a:spcAft>
              <a:buNone/>
            </a:pPr>
            <a:r>
              <a:rPr lang="en-US" altLang="en-US" sz="2000" b="1" dirty="0"/>
              <a:t>Mitral regurgitation is the most common type of heart valve insufficiency in the US</a:t>
            </a:r>
            <a:r>
              <a:rPr lang="en-US" altLang="en-US" sz="2000" b="1" baseline="30000" dirty="0"/>
              <a:t>1,2</a:t>
            </a:r>
          </a:p>
          <a:p>
            <a:pPr marL="0" indent="0" algn="ctr">
              <a:spcAft>
                <a:spcPct val="5000"/>
              </a:spcAft>
              <a:buNone/>
            </a:pPr>
            <a:r>
              <a:rPr lang="en-US" altLang="en-US" sz="1600" dirty="0"/>
              <a:t>Prevalence increases with increasing age, from 0.5% for 18-44 year olds rising to 9.3% for ≥75 year olds (p&lt;.0001) </a:t>
            </a:r>
          </a:p>
        </p:txBody>
      </p:sp>
      <p:sp>
        <p:nvSpPr>
          <p:cNvPr id="25605" name="Text Box 5"/>
          <p:cNvSpPr txBox="1">
            <a:spLocks noChangeArrowheads="1"/>
          </p:cNvSpPr>
          <p:nvPr/>
        </p:nvSpPr>
        <p:spPr bwMode="auto">
          <a:xfrm>
            <a:off x="3238866" y="6287422"/>
            <a:ext cx="5676534" cy="313924"/>
          </a:xfrm>
          <a:prstGeom prst="rect">
            <a:avLst/>
          </a:prstGeom>
          <a:noFill/>
          <a:ln w="9525">
            <a:noFill/>
            <a:miter lim="800000"/>
            <a:headEnd/>
            <a:tailEnd/>
          </a:ln>
        </p:spPr>
        <p:txBody>
          <a:bodyPr wrap="none" lIns="91430" tIns="45716" rIns="91430" bIns="45716" anchor="b">
            <a:spAutoFit/>
          </a:bodyPr>
          <a:lstStyle/>
          <a:p>
            <a:pPr marL="228576" indent="-228576">
              <a:lnSpc>
                <a:spcPct val="80000"/>
              </a:lnSpc>
              <a:spcBef>
                <a:spcPct val="30000"/>
              </a:spcBef>
              <a:buClr>
                <a:schemeClr val="tx1"/>
              </a:buClr>
              <a:defRPr/>
            </a:pPr>
            <a:r>
              <a:rPr lang="en-US" sz="800" dirty="0">
                <a:ea typeface="Arial Unicode MS" pitchFamily="34" charset="-128"/>
                <a:cs typeface="Arial Unicode MS" pitchFamily="34" charset="-128"/>
              </a:rPr>
              <a:t>1.  Heart Disease and Stroke Statistics 2010 Update: A Report From the American Heart Association. </a:t>
            </a:r>
            <a:r>
              <a:rPr lang="en-US" sz="800" i="1" dirty="0">
                <a:ea typeface="Arial Unicode MS" pitchFamily="34" charset="-128"/>
                <a:cs typeface="Arial Unicode MS" pitchFamily="34" charset="-128"/>
              </a:rPr>
              <a:t>Circulation.</a:t>
            </a:r>
            <a:r>
              <a:rPr lang="en-US" sz="800" dirty="0">
                <a:ea typeface="Arial Unicode MS" pitchFamily="34" charset="-128"/>
                <a:cs typeface="Arial Unicode MS" pitchFamily="34" charset="-128"/>
              </a:rPr>
              <a:t> 2010;121:e46-e215.</a:t>
            </a:r>
          </a:p>
          <a:p>
            <a:pPr marL="114288" indent="-114288" eaLnBrk="0" hangingPunct="0">
              <a:defRPr/>
            </a:pPr>
            <a:r>
              <a:rPr lang="en-US" sz="800" dirty="0">
                <a:ea typeface="SimSun"/>
                <a:cs typeface="SimSun"/>
              </a:rPr>
              <a:t>2.  Nkomo et al. Burden of Valvular Heart Diseases: A Population-based Study, Lancet, 2006; 368: 1005-11.</a:t>
            </a:r>
          </a:p>
        </p:txBody>
      </p:sp>
      <p:grpSp>
        <p:nvGrpSpPr>
          <p:cNvPr id="21509" name="Group 1"/>
          <p:cNvGrpSpPr>
            <a:grpSpLocks/>
          </p:cNvGrpSpPr>
          <p:nvPr/>
        </p:nvGrpSpPr>
        <p:grpSpPr bwMode="auto">
          <a:xfrm>
            <a:off x="2398712" y="2061550"/>
            <a:ext cx="7394576" cy="4059089"/>
            <a:chOff x="1084263" y="2343678"/>
            <a:chExt cx="6973887" cy="3480860"/>
          </a:xfrm>
        </p:grpSpPr>
        <p:pic>
          <p:nvPicPr>
            <p:cNvPr id="28678" name="Picture 59"/>
            <p:cNvPicPr>
              <a:picLocks noChangeAspect="1" noChangeArrowheads="1"/>
            </p:cNvPicPr>
            <p:nvPr/>
          </p:nvPicPr>
          <p:blipFill>
            <a:blip r:embed="rId3"/>
            <a:srcRect/>
            <a:stretch>
              <a:fillRect/>
            </a:stretch>
          </p:blipFill>
          <p:spPr bwMode="auto">
            <a:xfrm>
              <a:off x="1092201" y="2621305"/>
              <a:ext cx="6945311" cy="3203233"/>
            </a:xfrm>
            <a:prstGeom prst="rect">
              <a:avLst/>
            </a:prstGeom>
            <a:solidFill>
              <a:schemeClr val="bg1"/>
            </a:solidFill>
            <a:ln w="9525" cap="rnd">
              <a:solidFill>
                <a:schemeClr val="accent2">
                  <a:lumMod val="50000"/>
                </a:schemeClr>
              </a:solidFill>
              <a:miter lim="800000"/>
              <a:headEnd/>
              <a:tailEnd/>
            </a:ln>
          </p:spPr>
        </p:pic>
        <p:sp>
          <p:nvSpPr>
            <p:cNvPr id="2058" name="Rectangle 3"/>
            <p:cNvSpPr>
              <a:spLocks noChangeArrowheads="1"/>
            </p:cNvSpPr>
            <p:nvPr/>
          </p:nvSpPr>
          <p:spPr bwMode="auto">
            <a:xfrm>
              <a:off x="1084263" y="2343678"/>
              <a:ext cx="6973887" cy="290326"/>
            </a:xfrm>
            <a:prstGeom prst="rect">
              <a:avLst/>
            </a:prstGeom>
            <a:solidFill>
              <a:schemeClr val="bg1">
                <a:lumMod val="50000"/>
              </a:schemeClr>
            </a:solidFill>
            <a:ln w="12700">
              <a:noFill/>
              <a:miter lim="800000"/>
              <a:headEnd/>
              <a:tailEnd/>
            </a:ln>
          </p:spPr>
          <p:txBody>
            <a:bodyPr anchor="b">
              <a:spAutoFit/>
            </a:bodyPr>
            <a:lstStyle/>
            <a:p>
              <a:pPr algn="ctr" fontAlgn="auto">
                <a:spcBef>
                  <a:spcPct val="50000"/>
                </a:spcBef>
                <a:spcAft>
                  <a:spcPct val="50000"/>
                </a:spcAft>
                <a:defRPr/>
              </a:pPr>
              <a:r>
                <a:rPr lang="en-US" sz="1600" b="1" dirty="0">
                  <a:solidFill>
                    <a:schemeClr val="bg1"/>
                  </a:solidFill>
                  <a:latin typeface="Arial" charset="0"/>
                  <a:cs typeface="Arial" charset="0"/>
                </a:rPr>
                <a:t>Prevalence of Valvular Heart Disease by Age</a:t>
              </a:r>
            </a:p>
          </p:txBody>
        </p:sp>
      </p:grpSp>
    </p:spTree>
    <p:extLst>
      <p:ext uri="{BB962C8B-B14F-4D97-AF65-F5344CB8AC3E}">
        <p14:creationId xmlns:p14="http://schemas.microsoft.com/office/powerpoint/2010/main" val="28065844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000"/>
                                  </p:stCondLst>
                                  <p:childTnLst>
                                    <p:set>
                                      <p:cBhvr>
                                        <p:cTn id="6" dur="1" fill="hold">
                                          <p:stCondLst>
                                            <p:cond delay="0"/>
                                          </p:stCondLst>
                                        </p:cTn>
                                        <p:tgtEl>
                                          <p:spTgt spid="226309">
                                            <p:txEl>
                                              <p:pRg st="0" end="0"/>
                                            </p:txEl>
                                          </p:spTgt>
                                        </p:tgtEl>
                                        <p:attrNameLst>
                                          <p:attrName>style.visibility</p:attrName>
                                        </p:attrNameLst>
                                      </p:cBhvr>
                                      <p:to>
                                        <p:strVal val="visible"/>
                                      </p:to>
                                    </p:set>
                                    <p:anim calcmode="lin" valueType="num">
                                      <p:cBhvr>
                                        <p:cTn id="7" dur="500" fill="hold"/>
                                        <p:tgtEl>
                                          <p:spTgt spid="22630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630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6309">
                                            <p:txEl>
                                              <p:pRg st="0" end="0"/>
                                            </p:txEl>
                                          </p:spTgt>
                                        </p:tgtEl>
                                      </p:cBhvr>
                                    </p:animEffect>
                                  </p:childTnLst>
                                </p:cTn>
                              </p:par>
                            </p:childTnLst>
                          </p:cTn>
                        </p:par>
                        <p:par>
                          <p:cTn id="10" fill="hold" nodeType="afterGroup">
                            <p:stCondLst>
                              <p:cond delay="1500"/>
                            </p:stCondLst>
                            <p:childTnLst>
                              <p:par>
                                <p:cTn id="11" presetID="53" presetClass="entr" presetSubtype="0" fill="hold" nodeType="afterEffect">
                                  <p:stCondLst>
                                    <p:cond delay="1000"/>
                                  </p:stCondLst>
                                  <p:childTnLst>
                                    <p:set>
                                      <p:cBhvr>
                                        <p:cTn id="12" dur="1" fill="hold">
                                          <p:stCondLst>
                                            <p:cond delay="0"/>
                                          </p:stCondLst>
                                        </p:cTn>
                                        <p:tgtEl>
                                          <p:spTgt spid="226309">
                                            <p:txEl>
                                              <p:pRg st="1" end="1"/>
                                            </p:txEl>
                                          </p:spTgt>
                                        </p:tgtEl>
                                        <p:attrNameLst>
                                          <p:attrName>style.visibility</p:attrName>
                                        </p:attrNameLst>
                                      </p:cBhvr>
                                      <p:to>
                                        <p:strVal val="visible"/>
                                      </p:to>
                                    </p:set>
                                    <p:anim calcmode="lin" valueType="num">
                                      <p:cBhvr>
                                        <p:cTn id="13" dur="500" fill="hold"/>
                                        <p:tgtEl>
                                          <p:spTgt spid="22630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2630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263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altLang="en-US" sz="3600" dirty="0"/>
              <a:t>MR Progresses to Heart Failure</a:t>
            </a:r>
          </a:p>
        </p:txBody>
      </p:sp>
      <p:sp>
        <p:nvSpPr>
          <p:cNvPr id="20" name="Text Box 7"/>
          <p:cNvSpPr txBox="1">
            <a:spLocks noChangeArrowheads="1"/>
          </p:cNvSpPr>
          <p:nvPr/>
        </p:nvSpPr>
        <p:spPr bwMode="auto">
          <a:xfrm>
            <a:off x="8458200" y="2512411"/>
            <a:ext cx="3570399" cy="1569652"/>
          </a:xfrm>
          <a:prstGeom prst="rect">
            <a:avLst/>
          </a:prstGeom>
          <a:noFill/>
          <a:ln w="9525">
            <a:noFill/>
            <a:miter lim="800000"/>
            <a:headEnd/>
            <a:tailEnd/>
          </a:ln>
        </p:spPr>
        <p:txBody>
          <a:bodyPr wrap="square" lIns="91430" tIns="45716" rIns="91430" bIns="45716">
            <a:spAutoFit/>
          </a:bodyPr>
          <a:lstStyle/>
          <a:p>
            <a:pPr defTabSz="914306">
              <a:defRPr/>
            </a:pPr>
            <a:r>
              <a:rPr lang="en-US" sz="2400" kern="0" dirty="0">
                <a:latin typeface="Century Gothic" panose="020B0502020202020204" pitchFamily="34" charset="0"/>
              </a:rPr>
              <a:t>MR initiates a cascade of events progressing to heart failure, then death, if untreated.</a:t>
            </a:r>
            <a:r>
              <a:rPr lang="en-US" sz="2400" kern="0" baseline="30000" dirty="0">
                <a:latin typeface="Century Gothic" panose="020B0502020202020204" pitchFamily="34" charset="0"/>
              </a:rPr>
              <a:t>2,3</a:t>
            </a:r>
          </a:p>
        </p:txBody>
      </p:sp>
      <p:grpSp>
        <p:nvGrpSpPr>
          <p:cNvPr id="22532" name="Group 13"/>
          <p:cNvGrpSpPr>
            <a:grpSpLocks/>
          </p:cNvGrpSpPr>
          <p:nvPr/>
        </p:nvGrpSpPr>
        <p:grpSpPr bwMode="auto">
          <a:xfrm>
            <a:off x="1828800" y="1240597"/>
            <a:ext cx="5911850" cy="4876799"/>
            <a:chOff x="515811" y="1515036"/>
            <a:chExt cx="5096873" cy="4137633"/>
          </a:xfrm>
        </p:grpSpPr>
        <p:sp>
          <p:nvSpPr>
            <p:cNvPr id="8" name="Circular Arrow 7"/>
            <p:cNvSpPr/>
            <p:nvPr/>
          </p:nvSpPr>
          <p:spPr>
            <a:xfrm>
              <a:off x="997782" y="1515036"/>
              <a:ext cx="4137633" cy="4137633"/>
            </a:xfrm>
            <a:prstGeom prst="circularArrow">
              <a:avLst>
                <a:gd name="adj1" fmla="val 5544"/>
                <a:gd name="adj2" fmla="val 330680"/>
                <a:gd name="adj3" fmla="val 14401423"/>
                <a:gd name="adj4" fmla="val 17015893"/>
                <a:gd name="adj5" fmla="val 5757"/>
              </a:avLst>
            </a:prstGeom>
            <a:gradFill flip="none" rotWithShape="1">
              <a:gsLst>
                <a:gs pos="19000">
                  <a:srgbClr val="FFFFFF">
                    <a:lumMod val="50000"/>
                  </a:srgbClr>
                </a:gs>
                <a:gs pos="100000">
                  <a:srgbClr val="FFFFFF">
                    <a:lumMod val="75000"/>
                  </a:srgbClr>
                </a:gs>
              </a:gsLst>
              <a:lin ang="4440000" scaled="0"/>
              <a:tileRect/>
            </a:gradFill>
            <a:ln w="9525" cap="sq" cmpd="sng">
              <a:noFill/>
              <a:prstDash val="solid"/>
              <a:round/>
            </a:ln>
            <a:effectLst/>
          </p:spPr>
          <p:style>
            <a:lnRef idx="0">
              <a:scrgbClr r="0" g="0" b="0"/>
            </a:lnRef>
            <a:fillRef idx="1">
              <a:scrgbClr r="0" g="0" b="0"/>
            </a:fillRef>
            <a:effectRef idx="2">
              <a:scrgbClr r="0" g="0" b="0"/>
            </a:effectRef>
            <a:fontRef idx="minor">
              <a:schemeClr val="dk1">
                <a:hueOff val="0"/>
                <a:satOff val="0"/>
                <a:lumOff val="0"/>
                <a:alphaOff val="0"/>
              </a:schemeClr>
            </a:fontRef>
          </p:style>
          <p:txBody>
            <a:bodyPr/>
            <a:lstStyle/>
            <a:p>
              <a:endParaRPr lang="en-US"/>
            </a:p>
          </p:txBody>
        </p:sp>
        <p:sp>
          <p:nvSpPr>
            <p:cNvPr id="9" name="Freeform 8"/>
            <p:cNvSpPr/>
            <p:nvPr/>
          </p:nvSpPr>
          <p:spPr>
            <a:xfrm>
              <a:off x="2368210" y="1526151"/>
              <a:ext cx="1396838" cy="722418"/>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cs typeface="Arial" charset="0"/>
                </a:rPr>
                <a:t>Increasing Mitral Regurgitation</a:t>
              </a:r>
            </a:p>
          </p:txBody>
        </p:sp>
        <p:sp>
          <p:nvSpPr>
            <p:cNvPr id="10" name="Freeform 9"/>
            <p:cNvSpPr/>
            <p:nvPr/>
          </p:nvSpPr>
          <p:spPr>
            <a:xfrm>
              <a:off x="4214258" y="2802688"/>
              <a:ext cx="1398426" cy="722418"/>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cs typeface="Arial" charset="0"/>
                </a:rPr>
                <a:t>Increase Load/Stress</a:t>
              </a:r>
            </a:p>
          </p:txBody>
        </p:sp>
        <p:sp>
          <p:nvSpPr>
            <p:cNvPr id="11" name="Freeform 10"/>
            <p:cNvSpPr/>
            <p:nvPr/>
          </p:nvSpPr>
          <p:spPr>
            <a:xfrm>
              <a:off x="3569807" y="4687327"/>
              <a:ext cx="1396838" cy="724006"/>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cs typeface="Arial" charset="0"/>
                </a:rPr>
                <a:t>Muscle Damage/Loss</a:t>
              </a:r>
            </a:p>
          </p:txBody>
        </p:sp>
        <p:sp>
          <p:nvSpPr>
            <p:cNvPr id="12" name="Freeform 11"/>
            <p:cNvSpPr/>
            <p:nvPr/>
          </p:nvSpPr>
          <p:spPr>
            <a:xfrm>
              <a:off x="1096769" y="4687327"/>
              <a:ext cx="1398426" cy="724006"/>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cs typeface="Arial" charset="0"/>
                </a:rPr>
                <a:t>Dysfunction</a:t>
              </a:r>
            </a:p>
            <a:p>
              <a:pPr algn="ctr">
                <a:defRPr/>
              </a:pPr>
              <a:r>
                <a:rPr lang="en-US" sz="1200" dirty="0">
                  <a:solidFill>
                    <a:schemeClr val="bg1"/>
                  </a:solidFill>
                  <a:cs typeface="Arial" charset="0"/>
                </a:rPr>
                <a:t>of Left Ventricle</a:t>
              </a:r>
            </a:p>
          </p:txBody>
        </p:sp>
        <p:sp>
          <p:nvSpPr>
            <p:cNvPr id="13" name="Freeform 12"/>
            <p:cNvSpPr/>
            <p:nvPr/>
          </p:nvSpPr>
          <p:spPr>
            <a:xfrm>
              <a:off x="515811" y="2802688"/>
              <a:ext cx="1398426" cy="722418"/>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bg1"/>
                  </a:solidFill>
                  <a:cs typeface="Arial" charset="0"/>
                </a:rPr>
                <a:t>Dilation of</a:t>
              </a:r>
            </a:p>
            <a:p>
              <a:pPr algn="ctr">
                <a:defRPr/>
              </a:pPr>
              <a:r>
                <a:rPr lang="en-US" sz="1200" dirty="0">
                  <a:solidFill>
                    <a:schemeClr val="bg1"/>
                  </a:solidFill>
                  <a:cs typeface="Arial" charset="0"/>
                </a:rPr>
                <a:t>Left Ventricle</a:t>
              </a:r>
            </a:p>
          </p:txBody>
        </p:sp>
        <p:sp>
          <p:nvSpPr>
            <p:cNvPr id="32" name="Oval 31"/>
            <p:cNvSpPr/>
            <p:nvPr/>
          </p:nvSpPr>
          <p:spPr bwMode="auto">
            <a:xfrm>
              <a:off x="2037471" y="2597645"/>
              <a:ext cx="2058254" cy="2062945"/>
            </a:xfrm>
            <a:prstGeom prst="ellipse">
              <a:avLst/>
            </a:prstGeom>
            <a:gradFill flip="none" rotWithShape="1">
              <a:gsLst>
                <a:gs pos="0">
                  <a:srgbClr val="F68700">
                    <a:shade val="30000"/>
                    <a:satMod val="115000"/>
                  </a:srgbClr>
                </a:gs>
                <a:gs pos="50000">
                  <a:srgbClr val="F68700">
                    <a:shade val="67500"/>
                    <a:satMod val="115000"/>
                  </a:srgbClr>
                </a:gs>
                <a:gs pos="100000">
                  <a:srgbClr val="F68700">
                    <a:shade val="100000"/>
                    <a:satMod val="115000"/>
                  </a:srgbClr>
                </a:gs>
              </a:gsLst>
              <a:lin ang="16200000" scaled="1"/>
              <a:tileRect/>
            </a:gradFill>
            <a:ln w="9525" cap="flat" cmpd="sng" algn="ctr">
              <a:noFill/>
              <a:prstDash val="solid"/>
              <a:round/>
              <a:headEnd type="none" w="med" len="med"/>
              <a:tailEnd type="none" w="med" len="med"/>
            </a:ln>
            <a:effectLst>
              <a:innerShdw blurRad="92075" dist="76200" dir="2700000">
                <a:prstClr val="black">
                  <a:alpha val="20000"/>
                </a:prstClr>
              </a:innerShdw>
            </a:effectLst>
          </p:spPr>
          <p:txBody>
            <a:bodyPr/>
            <a:lstStyle/>
            <a:p>
              <a:pPr algn="ctr" defTabSz="914306">
                <a:defRPr/>
              </a:pPr>
              <a:r>
                <a:rPr lang="en-US" kern="0" dirty="0">
                  <a:solidFill>
                    <a:srgbClr val="FFFFFF"/>
                  </a:solidFill>
                </a:rPr>
                <a:t>1 year mortality </a:t>
              </a:r>
            </a:p>
            <a:p>
              <a:pPr algn="ctr" defTabSz="914306">
                <a:defRPr/>
              </a:pPr>
              <a:r>
                <a:rPr lang="en-US" kern="0" dirty="0">
                  <a:solidFill>
                    <a:srgbClr val="FFFFFF"/>
                  </a:solidFill>
                </a:rPr>
                <a:t>up to </a:t>
              </a:r>
            </a:p>
            <a:p>
              <a:pPr algn="ctr" defTabSz="914306">
                <a:defRPr/>
              </a:pPr>
              <a:r>
                <a:rPr lang="en-US" sz="3000" kern="0" dirty="0">
                  <a:solidFill>
                    <a:srgbClr val="FFFFFF"/>
                  </a:solidFill>
                </a:rPr>
                <a:t>57%</a:t>
              </a:r>
              <a:r>
                <a:rPr lang="en-US" kern="0" baseline="50000" dirty="0">
                  <a:solidFill>
                    <a:srgbClr val="FFFFFF"/>
                  </a:solidFill>
                </a:rPr>
                <a:t>1</a:t>
              </a:r>
              <a:endParaRPr lang="en-US" sz="3000" kern="0" baseline="50000" dirty="0">
                <a:solidFill>
                  <a:srgbClr val="FFFFFF"/>
                </a:solidFill>
              </a:endParaRPr>
            </a:p>
          </p:txBody>
        </p:sp>
      </p:grpSp>
      <p:sp>
        <p:nvSpPr>
          <p:cNvPr id="15372" name="Text Box 25"/>
          <p:cNvSpPr txBox="1">
            <a:spLocks noChangeArrowheads="1"/>
          </p:cNvSpPr>
          <p:nvPr/>
        </p:nvSpPr>
        <p:spPr bwMode="auto">
          <a:xfrm>
            <a:off x="2057400" y="6248122"/>
            <a:ext cx="6875580" cy="443190"/>
          </a:xfrm>
          <a:prstGeom prst="rect">
            <a:avLst/>
          </a:prstGeom>
          <a:noFill/>
          <a:ln w="9525">
            <a:noFill/>
            <a:miter lim="800000"/>
            <a:headEnd/>
            <a:tailEnd/>
          </a:ln>
        </p:spPr>
        <p:txBody>
          <a:bodyPr wrap="none" lIns="91430" tIns="45716" rIns="91430" bIns="45716" anchor="b">
            <a:spAutoFit/>
          </a:bodyPr>
          <a:lstStyle/>
          <a:p>
            <a:pPr>
              <a:lnSpc>
                <a:spcPct val="95000"/>
              </a:lnSpc>
              <a:defRPr/>
            </a:pPr>
            <a:r>
              <a:rPr lang="en-US" sz="800" baseline="30000" dirty="0">
                <a:solidFill>
                  <a:schemeClr val="tx1">
                    <a:lumMod val="95000"/>
                    <a:lumOff val="5000"/>
                  </a:schemeClr>
                </a:solidFill>
                <a:latin typeface="Arial Narrow" pitchFamily="34" charset="0"/>
                <a:ea typeface="MS PGothic" pitchFamily="34" charset="-128"/>
              </a:rPr>
              <a:t>1</a:t>
            </a:r>
            <a:r>
              <a:rPr lang="en-US" sz="800" dirty="0">
                <a:solidFill>
                  <a:schemeClr val="tx1">
                    <a:lumMod val="95000"/>
                    <a:lumOff val="5000"/>
                  </a:schemeClr>
                </a:solidFill>
                <a:latin typeface="Arial Narrow" pitchFamily="34" charset="0"/>
                <a:ea typeface="MS PGothic" pitchFamily="34" charset="-128"/>
              </a:rPr>
              <a:t> </a:t>
            </a:r>
            <a:r>
              <a:rPr lang="en-GB" sz="800" dirty="0">
                <a:solidFill>
                  <a:schemeClr val="tx1">
                    <a:lumMod val="95000"/>
                    <a:lumOff val="5000"/>
                  </a:schemeClr>
                </a:solidFill>
                <a:latin typeface="Arial Narrow" pitchFamily="34" charset="0"/>
              </a:rPr>
              <a:t>Cioffi G, et al. Functional mitral regurgitation predicts 1-year mortality in elderly patients with systolic chronic heart failure. European Journal of Heart Failure 2005 Dec;7(7):1112-7</a:t>
            </a:r>
          </a:p>
          <a:p>
            <a:pPr>
              <a:lnSpc>
                <a:spcPct val="95000"/>
              </a:lnSpc>
              <a:defRPr/>
            </a:pPr>
            <a:r>
              <a:rPr lang="en-US" sz="800" baseline="30000" dirty="0">
                <a:solidFill>
                  <a:schemeClr val="tx1">
                    <a:lumMod val="95000"/>
                    <a:lumOff val="5000"/>
                  </a:schemeClr>
                </a:solidFill>
                <a:latin typeface="Arial Narrow" pitchFamily="34" charset="0"/>
              </a:rPr>
              <a:t>2 </a:t>
            </a:r>
            <a:r>
              <a:rPr lang="en-US" sz="800" dirty="0">
                <a:solidFill>
                  <a:schemeClr val="tx1">
                    <a:lumMod val="95000"/>
                    <a:lumOff val="5000"/>
                  </a:schemeClr>
                </a:solidFill>
                <a:latin typeface="Arial Narrow" pitchFamily="34" charset="0"/>
              </a:rPr>
              <a:t>Grigioni F, et al. Outcomes in mitral regurgitation due to flail leaflets a multicenter European study. JACC Cardiovasc Imaging. 2008 Mar;1(2):133-41</a:t>
            </a:r>
          </a:p>
          <a:p>
            <a:pPr>
              <a:lnSpc>
                <a:spcPct val="95000"/>
              </a:lnSpc>
              <a:defRPr/>
            </a:pPr>
            <a:r>
              <a:rPr lang="en-US" sz="800" baseline="30000" dirty="0">
                <a:solidFill>
                  <a:schemeClr val="tx1">
                    <a:lumMod val="95000"/>
                    <a:lumOff val="5000"/>
                  </a:schemeClr>
                </a:solidFill>
                <a:latin typeface="Arial Narrow" pitchFamily="34" charset="0"/>
              </a:rPr>
              <a:t>3</a:t>
            </a:r>
            <a:r>
              <a:rPr lang="en-US" sz="800" dirty="0">
                <a:solidFill>
                  <a:schemeClr val="tx1">
                    <a:lumMod val="95000"/>
                    <a:lumOff val="5000"/>
                  </a:schemeClr>
                </a:solidFill>
                <a:latin typeface="Arial Narrow" pitchFamily="34" charset="0"/>
              </a:rPr>
              <a:t> Enriquez-Sarano M, et al. Quantitative determinants of the outcome of asymptomatic mitral regurgitation. N Engl J Med. 2005 Mar 3;352(9):875-83</a:t>
            </a:r>
          </a:p>
        </p:txBody>
      </p:sp>
    </p:spTree>
    <p:extLst>
      <p:ext uri="{BB962C8B-B14F-4D97-AF65-F5344CB8AC3E}">
        <p14:creationId xmlns:p14="http://schemas.microsoft.com/office/powerpoint/2010/main" val="117557537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eaLnBrk="1" hangingPunct="1"/>
            <a:r>
              <a:rPr lang="en-US" altLang="en-US" sz="3600" dirty="0"/>
              <a:t>Treatment</a:t>
            </a:r>
          </a:p>
        </p:txBody>
      </p:sp>
      <p:sp>
        <p:nvSpPr>
          <p:cNvPr id="23555" name="Content Placeholder 2"/>
          <p:cNvSpPr>
            <a:spLocks noGrp="1"/>
          </p:cNvSpPr>
          <p:nvPr>
            <p:ph idx="1"/>
          </p:nvPr>
        </p:nvSpPr>
        <p:spPr>
          <a:xfrm>
            <a:off x="778137" y="1371600"/>
            <a:ext cx="10575663" cy="4745728"/>
          </a:xfrm>
          <a:prstGeom prst="rect">
            <a:avLst/>
          </a:prstGeom>
        </p:spPr>
        <p:txBody>
          <a:bodyPr anchor="t"/>
          <a:lstStyle/>
          <a:p>
            <a:pPr marL="228600" indent="-228600" eaLnBrk="1" hangingPunct="1">
              <a:lnSpc>
                <a:spcPct val="100000"/>
              </a:lnSpc>
              <a:spcBef>
                <a:spcPts val="1800"/>
              </a:spcBef>
            </a:pPr>
            <a:r>
              <a:rPr lang="en-US" altLang="en-US" sz="3000" dirty="0"/>
              <a:t>Historically, only medical therapy, followed by surgery (if possible) were mainstays of treatment.</a:t>
            </a:r>
          </a:p>
          <a:p>
            <a:pPr marL="228600" indent="-228600" eaLnBrk="1" hangingPunct="1">
              <a:lnSpc>
                <a:spcPct val="100000"/>
              </a:lnSpc>
              <a:spcBef>
                <a:spcPts val="1800"/>
              </a:spcBef>
            </a:pPr>
            <a:r>
              <a:rPr lang="en-US" altLang="en-US" sz="3000" dirty="0"/>
              <a:t>Medical therapy, though effective in many cases, cannot reverse degenerative disease.</a:t>
            </a:r>
          </a:p>
          <a:p>
            <a:pPr marL="228600" indent="-228600" eaLnBrk="1" hangingPunct="1">
              <a:lnSpc>
                <a:spcPct val="100000"/>
              </a:lnSpc>
              <a:spcBef>
                <a:spcPts val="1800"/>
              </a:spcBef>
            </a:pPr>
            <a:r>
              <a:rPr lang="en-US" altLang="en-US" sz="3000" dirty="0"/>
              <a:t>Surgery is the gold-standard (and still is).</a:t>
            </a:r>
          </a:p>
          <a:p>
            <a:pPr marL="228600" indent="-228600" eaLnBrk="1" hangingPunct="1">
              <a:lnSpc>
                <a:spcPct val="100000"/>
              </a:lnSpc>
              <a:spcBef>
                <a:spcPts val="1800"/>
              </a:spcBef>
            </a:pPr>
            <a:r>
              <a:rPr lang="en-US" altLang="en-US" sz="3000" dirty="0"/>
              <a:t>However, surgery can be high-risk in this population, and needs to be done by a surgeon with the skill/experience to perform a MV replacement/repair.</a:t>
            </a:r>
          </a:p>
        </p:txBody>
      </p:sp>
    </p:spTree>
    <p:extLst>
      <p:ext uri="{BB962C8B-B14F-4D97-AF65-F5344CB8AC3E}">
        <p14:creationId xmlns:p14="http://schemas.microsoft.com/office/powerpoint/2010/main" val="2214043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4318</TotalTime>
  <Words>1970</Words>
  <Application>Microsoft Office PowerPoint</Application>
  <PresentationFormat>Widescreen</PresentationFormat>
  <Paragraphs>196</Paragraphs>
  <Slides>29</Slides>
  <Notes>13</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2" baseType="lpstr">
      <vt:lpstr>MS PGothic</vt:lpstr>
      <vt:lpstr>MS PGothic</vt:lpstr>
      <vt:lpstr>SimSun</vt:lpstr>
      <vt:lpstr>Arial</vt:lpstr>
      <vt:lpstr>Arial Narrow</vt:lpstr>
      <vt:lpstr>Arial Unicode MS</vt:lpstr>
      <vt:lpstr>Calibri</vt:lpstr>
      <vt:lpstr>Century Gothic</vt:lpstr>
      <vt:lpstr>Corbel</vt:lpstr>
      <vt:lpstr>Wingdings</vt:lpstr>
      <vt:lpstr>Wingdings 2</vt:lpstr>
      <vt:lpstr>Office Theme</vt:lpstr>
      <vt:lpstr>Microsoft Excel Chart</vt:lpstr>
      <vt:lpstr>Latest Treatments for Heart Valve Problems Emerging Structural Heart Procedures</vt:lpstr>
      <vt:lpstr>Background</vt:lpstr>
      <vt:lpstr>Background</vt:lpstr>
      <vt:lpstr>Structural Heart Revolution</vt:lpstr>
      <vt:lpstr>Mitral Regurgitation</vt:lpstr>
      <vt:lpstr>Mitral Regurgitation Etiologies </vt:lpstr>
      <vt:lpstr>Moderate or Severe Valvular Disease is  Common and Increases With Age</vt:lpstr>
      <vt:lpstr>MR Progresses to Heart Failure</vt:lpstr>
      <vt:lpstr>Treatment</vt:lpstr>
      <vt:lpstr>MitraClip System First-in-class, Leading Technology</vt:lpstr>
      <vt:lpstr>PowerPoint Presentation</vt:lpstr>
      <vt:lpstr>MitraClip Video</vt:lpstr>
      <vt:lpstr>Aortic Stenosis</vt:lpstr>
      <vt:lpstr>Prevalence of Aortic Stenosis</vt:lpstr>
      <vt:lpstr>Aortic Stenosis Demographics</vt:lpstr>
      <vt:lpstr>What Causes Aortic Stenosis in Adults? </vt:lpstr>
      <vt:lpstr>Major Risk Factors </vt:lpstr>
      <vt:lpstr>Aortic Stenosis is Life Threatening  and Progresses Rapidly</vt:lpstr>
      <vt:lpstr>Sobering Perspective</vt:lpstr>
      <vt:lpstr>Aortic Valve Replacement Greatly Improves Survival</vt:lpstr>
      <vt:lpstr>Low Percentage of Aortic Valve Surgery</vt:lpstr>
      <vt:lpstr>Aortic Valve Replacement</vt:lpstr>
      <vt:lpstr>What is TAVR-Transcatheter Aortic Valve Replacement?</vt:lpstr>
      <vt:lpstr>Three TAVR Options</vt:lpstr>
      <vt:lpstr>Medtronic Evolut FX+</vt:lpstr>
      <vt:lpstr>TAVR Video</vt:lpstr>
      <vt:lpstr>Summary</vt:lpstr>
      <vt:lpstr>Thank You!!</vt:lpstr>
      <vt:lpstr>Latest Treatments for Heart Valve Problems Emerging Structural Heart Procedures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headline</dc:title>
  <dc:creator>Rick Chadwick</dc:creator>
  <cp:lastModifiedBy>Amy Heinzmann</cp:lastModifiedBy>
  <cp:revision>39</cp:revision>
  <dcterms:created xsi:type="dcterms:W3CDTF">2019-10-11T21:30:14Z</dcterms:created>
  <dcterms:modified xsi:type="dcterms:W3CDTF">2025-07-25T17:32:05Z</dcterms:modified>
</cp:coreProperties>
</file>