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487" r:id="rId2"/>
    <p:sldId id="257" r:id="rId3"/>
    <p:sldId id="427" r:id="rId4"/>
    <p:sldId id="428" r:id="rId5"/>
    <p:sldId id="404" r:id="rId6"/>
    <p:sldId id="424" r:id="rId7"/>
    <p:sldId id="440" r:id="rId8"/>
    <p:sldId id="477" r:id="rId9"/>
    <p:sldId id="443" r:id="rId10"/>
    <p:sldId id="445" r:id="rId11"/>
    <p:sldId id="447" r:id="rId12"/>
    <p:sldId id="482" r:id="rId13"/>
    <p:sldId id="449" r:id="rId14"/>
    <p:sldId id="450" r:id="rId15"/>
    <p:sldId id="453" r:id="rId16"/>
    <p:sldId id="456" r:id="rId17"/>
    <p:sldId id="451" r:id="rId18"/>
    <p:sldId id="455" r:id="rId19"/>
    <p:sldId id="457" r:id="rId20"/>
    <p:sldId id="454" r:id="rId21"/>
    <p:sldId id="483" r:id="rId22"/>
    <p:sldId id="471" r:id="rId23"/>
    <p:sldId id="484" r:id="rId24"/>
    <p:sldId id="470" r:id="rId25"/>
    <p:sldId id="422" r:id="rId26"/>
    <p:sldId id="472" r:id="rId27"/>
    <p:sldId id="407" r:id="rId28"/>
    <p:sldId id="406" r:id="rId29"/>
    <p:sldId id="418" r:id="rId30"/>
    <p:sldId id="408" r:id="rId31"/>
    <p:sldId id="411" r:id="rId32"/>
    <p:sldId id="474" r:id="rId33"/>
    <p:sldId id="485" r:id="rId34"/>
    <p:sldId id="476" r:id="rId35"/>
    <p:sldId id="475" r:id="rId36"/>
    <p:sldId id="409" r:id="rId37"/>
    <p:sldId id="410" r:id="rId38"/>
    <p:sldId id="412" r:id="rId39"/>
    <p:sldId id="425" r:id="rId40"/>
    <p:sldId id="426" r:id="rId41"/>
    <p:sldId id="413" r:id="rId42"/>
    <p:sldId id="419" r:id="rId43"/>
    <p:sldId id="420" r:id="rId44"/>
    <p:sldId id="478" r:id="rId45"/>
    <p:sldId id="479" r:id="rId46"/>
    <p:sldId id="489" r:id="rId47"/>
    <p:sldId id="481" r:id="rId48"/>
    <p:sldId id="459" r:id="rId49"/>
    <p:sldId id="480" r:id="rId50"/>
    <p:sldId id="458" r:id="rId51"/>
    <p:sldId id="488" r:id="rId52"/>
    <p:sldId id="48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27D"/>
    <a:srgbClr val="223381"/>
    <a:srgbClr val="04C2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0"/>
    <p:restoredTop sz="94694"/>
  </p:normalViewPr>
  <p:slideViewPr>
    <p:cSldViewPr snapToGrid="0" snapToObjects="1">
      <p:cViewPr varScale="1">
        <p:scale>
          <a:sx n="60" d="100"/>
          <a:sy n="60" d="100"/>
        </p:scale>
        <p:origin x="888" y="56"/>
      </p:cViewPr>
      <p:guideLst/>
    </p:cSldViewPr>
  </p:slideViewPr>
  <p:notesTextViewPr>
    <p:cViewPr>
      <p:scale>
        <a:sx n="1" d="1"/>
        <a:sy n="1" d="1"/>
      </p:scale>
      <p:origin x="0" y="0"/>
    </p:cViewPr>
  </p:notesTextViewPr>
  <p:sorterViewPr>
    <p:cViewPr>
      <p:scale>
        <a:sx n="77" d="100"/>
        <a:sy n="77" d="100"/>
      </p:scale>
      <p:origin x="0" y="-120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B045D7-EA54-4B13-8BF3-B024C08DC1E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D2A39B8-308E-4650-98B3-AC7A07160E7D}">
      <dgm:prSet/>
      <dgm:spPr/>
      <dgm:t>
        <a:bodyPr/>
        <a:lstStyle/>
        <a:p>
          <a:r>
            <a:rPr lang="en-US" b="1" dirty="0"/>
            <a:t>“Aren’t you just sitting there?” </a:t>
          </a:r>
          <a:endParaRPr lang="en-US" dirty="0"/>
        </a:p>
      </dgm:t>
    </dgm:pt>
    <dgm:pt modelId="{F282EF57-80C8-43AC-AEFE-7032AA007FC4}" type="parTrans" cxnId="{CDEF400D-32DD-44B2-9805-90AB848A2C49}">
      <dgm:prSet/>
      <dgm:spPr/>
      <dgm:t>
        <a:bodyPr/>
        <a:lstStyle/>
        <a:p>
          <a:endParaRPr lang="en-US"/>
        </a:p>
      </dgm:t>
    </dgm:pt>
    <dgm:pt modelId="{51C20455-96DE-4E0E-B79F-ECC0649728F2}" type="sibTrans" cxnId="{CDEF400D-32DD-44B2-9805-90AB848A2C49}">
      <dgm:prSet/>
      <dgm:spPr/>
      <dgm:t>
        <a:bodyPr/>
        <a:lstStyle/>
        <a:p>
          <a:endParaRPr lang="en-US"/>
        </a:p>
      </dgm:t>
    </dgm:pt>
    <dgm:pt modelId="{ABDE4787-2AC8-4830-817C-C1AC159D3013}">
      <dgm:prSet/>
      <dgm:spPr/>
      <dgm:t>
        <a:bodyPr/>
        <a:lstStyle/>
        <a:p>
          <a:r>
            <a:rPr lang="en-US" b="1" dirty="0"/>
            <a:t>“The horse does all the work, right?”</a:t>
          </a:r>
          <a:endParaRPr lang="en-US" dirty="0"/>
        </a:p>
      </dgm:t>
    </dgm:pt>
    <dgm:pt modelId="{1ACB1F7D-F369-465D-866B-A81201F68794}" type="parTrans" cxnId="{E4E509D5-51C5-4C69-8487-5FEA7BB862F8}">
      <dgm:prSet/>
      <dgm:spPr/>
      <dgm:t>
        <a:bodyPr/>
        <a:lstStyle/>
        <a:p>
          <a:endParaRPr lang="en-US"/>
        </a:p>
      </dgm:t>
    </dgm:pt>
    <dgm:pt modelId="{EE5408F5-E6BE-424A-9CFA-4C6AD177FB9A}" type="sibTrans" cxnId="{E4E509D5-51C5-4C69-8487-5FEA7BB862F8}">
      <dgm:prSet/>
      <dgm:spPr/>
      <dgm:t>
        <a:bodyPr/>
        <a:lstStyle/>
        <a:p>
          <a:endParaRPr lang="en-US"/>
        </a:p>
      </dgm:t>
    </dgm:pt>
    <dgm:pt modelId="{BCF79A40-8F0D-43B2-ADC0-A505329422E5}" type="pres">
      <dgm:prSet presAssocID="{F0B045D7-EA54-4B13-8BF3-B024C08DC1E1}" presName="hierChild1" presStyleCnt="0">
        <dgm:presLayoutVars>
          <dgm:chPref val="1"/>
          <dgm:dir/>
          <dgm:animOne val="branch"/>
          <dgm:animLvl val="lvl"/>
          <dgm:resizeHandles/>
        </dgm:presLayoutVars>
      </dgm:prSet>
      <dgm:spPr/>
    </dgm:pt>
    <dgm:pt modelId="{FA44C2AC-F9BE-4DAE-B91F-1DB855EB18AA}" type="pres">
      <dgm:prSet presAssocID="{3D2A39B8-308E-4650-98B3-AC7A07160E7D}" presName="hierRoot1" presStyleCnt="0"/>
      <dgm:spPr/>
    </dgm:pt>
    <dgm:pt modelId="{4B049A17-8521-4FF7-80F1-09C8B64E8FB8}" type="pres">
      <dgm:prSet presAssocID="{3D2A39B8-308E-4650-98B3-AC7A07160E7D}" presName="composite" presStyleCnt="0"/>
      <dgm:spPr/>
    </dgm:pt>
    <dgm:pt modelId="{62B84AF9-ABA0-4E65-8D30-3A9F1CD9EBD8}" type="pres">
      <dgm:prSet presAssocID="{3D2A39B8-308E-4650-98B3-AC7A07160E7D}" presName="background" presStyleLbl="node0" presStyleIdx="0" presStyleCnt="2"/>
      <dgm:spPr/>
    </dgm:pt>
    <dgm:pt modelId="{2690B7CA-D6F4-49A2-9F4B-76E8CA158A35}" type="pres">
      <dgm:prSet presAssocID="{3D2A39B8-308E-4650-98B3-AC7A07160E7D}" presName="text" presStyleLbl="fgAcc0" presStyleIdx="0" presStyleCnt="2">
        <dgm:presLayoutVars>
          <dgm:chPref val="3"/>
        </dgm:presLayoutVars>
      </dgm:prSet>
      <dgm:spPr/>
    </dgm:pt>
    <dgm:pt modelId="{D5236408-E81B-4151-88A5-ED55FC06E52A}" type="pres">
      <dgm:prSet presAssocID="{3D2A39B8-308E-4650-98B3-AC7A07160E7D}" presName="hierChild2" presStyleCnt="0"/>
      <dgm:spPr/>
    </dgm:pt>
    <dgm:pt modelId="{57E716AC-5F4A-4BEC-8B14-8569E0DBDDEA}" type="pres">
      <dgm:prSet presAssocID="{ABDE4787-2AC8-4830-817C-C1AC159D3013}" presName="hierRoot1" presStyleCnt="0"/>
      <dgm:spPr/>
    </dgm:pt>
    <dgm:pt modelId="{69D59AAF-D764-494C-98A1-1B6A9B266E01}" type="pres">
      <dgm:prSet presAssocID="{ABDE4787-2AC8-4830-817C-C1AC159D3013}" presName="composite" presStyleCnt="0"/>
      <dgm:spPr/>
    </dgm:pt>
    <dgm:pt modelId="{2F320ACD-CDC0-4C2B-98EF-02C4762905E5}" type="pres">
      <dgm:prSet presAssocID="{ABDE4787-2AC8-4830-817C-C1AC159D3013}" presName="background" presStyleLbl="node0" presStyleIdx="1" presStyleCnt="2"/>
      <dgm:spPr/>
    </dgm:pt>
    <dgm:pt modelId="{08D9A3C7-BDCA-4688-A164-D2F07E306137}" type="pres">
      <dgm:prSet presAssocID="{ABDE4787-2AC8-4830-817C-C1AC159D3013}" presName="text" presStyleLbl="fgAcc0" presStyleIdx="1" presStyleCnt="2">
        <dgm:presLayoutVars>
          <dgm:chPref val="3"/>
        </dgm:presLayoutVars>
      </dgm:prSet>
      <dgm:spPr/>
    </dgm:pt>
    <dgm:pt modelId="{D5978B70-5077-4D73-849E-52A1AD2E139E}" type="pres">
      <dgm:prSet presAssocID="{ABDE4787-2AC8-4830-817C-C1AC159D3013}" presName="hierChild2" presStyleCnt="0"/>
      <dgm:spPr/>
    </dgm:pt>
  </dgm:ptLst>
  <dgm:cxnLst>
    <dgm:cxn modelId="{CDEF400D-32DD-44B2-9805-90AB848A2C49}" srcId="{F0B045D7-EA54-4B13-8BF3-B024C08DC1E1}" destId="{3D2A39B8-308E-4650-98B3-AC7A07160E7D}" srcOrd="0" destOrd="0" parTransId="{F282EF57-80C8-43AC-AEFE-7032AA007FC4}" sibTransId="{51C20455-96DE-4E0E-B79F-ECC0649728F2}"/>
    <dgm:cxn modelId="{0809BA1B-BEFE-41EB-B959-87E0E677D397}" type="presOf" srcId="{ABDE4787-2AC8-4830-817C-C1AC159D3013}" destId="{08D9A3C7-BDCA-4688-A164-D2F07E306137}" srcOrd="0" destOrd="0" presId="urn:microsoft.com/office/officeart/2005/8/layout/hierarchy1"/>
    <dgm:cxn modelId="{9A39068A-1C7F-4CCF-BF96-23A19E555A44}" type="presOf" srcId="{3D2A39B8-308E-4650-98B3-AC7A07160E7D}" destId="{2690B7CA-D6F4-49A2-9F4B-76E8CA158A35}" srcOrd="0" destOrd="0" presId="urn:microsoft.com/office/officeart/2005/8/layout/hierarchy1"/>
    <dgm:cxn modelId="{19FCA19E-F615-434E-B8F9-5FBE0EF896F7}" type="presOf" srcId="{F0B045D7-EA54-4B13-8BF3-B024C08DC1E1}" destId="{BCF79A40-8F0D-43B2-ADC0-A505329422E5}" srcOrd="0" destOrd="0" presId="urn:microsoft.com/office/officeart/2005/8/layout/hierarchy1"/>
    <dgm:cxn modelId="{E4E509D5-51C5-4C69-8487-5FEA7BB862F8}" srcId="{F0B045D7-EA54-4B13-8BF3-B024C08DC1E1}" destId="{ABDE4787-2AC8-4830-817C-C1AC159D3013}" srcOrd="1" destOrd="0" parTransId="{1ACB1F7D-F369-465D-866B-A81201F68794}" sibTransId="{EE5408F5-E6BE-424A-9CFA-4C6AD177FB9A}"/>
    <dgm:cxn modelId="{45EEDCED-D1EC-4CB8-BE69-5410F6513A1C}" type="presParOf" srcId="{BCF79A40-8F0D-43B2-ADC0-A505329422E5}" destId="{FA44C2AC-F9BE-4DAE-B91F-1DB855EB18AA}" srcOrd="0" destOrd="0" presId="urn:microsoft.com/office/officeart/2005/8/layout/hierarchy1"/>
    <dgm:cxn modelId="{26B19EC7-EC68-4AC6-A792-4BE770534407}" type="presParOf" srcId="{FA44C2AC-F9BE-4DAE-B91F-1DB855EB18AA}" destId="{4B049A17-8521-4FF7-80F1-09C8B64E8FB8}" srcOrd="0" destOrd="0" presId="urn:microsoft.com/office/officeart/2005/8/layout/hierarchy1"/>
    <dgm:cxn modelId="{6C2D77C7-4BD0-4D4F-9D82-6EC9687B3DC8}" type="presParOf" srcId="{4B049A17-8521-4FF7-80F1-09C8B64E8FB8}" destId="{62B84AF9-ABA0-4E65-8D30-3A9F1CD9EBD8}" srcOrd="0" destOrd="0" presId="urn:microsoft.com/office/officeart/2005/8/layout/hierarchy1"/>
    <dgm:cxn modelId="{53E744F3-8F94-472A-8683-60A2164F753B}" type="presParOf" srcId="{4B049A17-8521-4FF7-80F1-09C8B64E8FB8}" destId="{2690B7CA-D6F4-49A2-9F4B-76E8CA158A35}" srcOrd="1" destOrd="0" presId="urn:microsoft.com/office/officeart/2005/8/layout/hierarchy1"/>
    <dgm:cxn modelId="{59B72D06-1E87-4D3D-A6B0-3C23B277B0A4}" type="presParOf" srcId="{FA44C2AC-F9BE-4DAE-B91F-1DB855EB18AA}" destId="{D5236408-E81B-4151-88A5-ED55FC06E52A}" srcOrd="1" destOrd="0" presId="urn:microsoft.com/office/officeart/2005/8/layout/hierarchy1"/>
    <dgm:cxn modelId="{B2D6E29D-47CB-4AF4-988A-73B65F83A918}" type="presParOf" srcId="{BCF79A40-8F0D-43B2-ADC0-A505329422E5}" destId="{57E716AC-5F4A-4BEC-8B14-8569E0DBDDEA}" srcOrd="1" destOrd="0" presId="urn:microsoft.com/office/officeart/2005/8/layout/hierarchy1"/>
    <dgm:cxn modelId="{0370E39A-D713-405C-9BB3-61997AF7FEAC}" type="presParOf" srcId="{57E716AC-5F4A-4BEC-8B14-8569E0DBDDEA}" destId="{69D59AAF-D764-494C-98A1-1B6A9B266E01}" srcOrd="0" destOrd="0" presId="urn:microsoft.com/office/officeart/2005/8/layout/hierarchy1"/>
    <dgm:cxn modelId="{D4AFEAAA-AB89-4670-8076-E6374FD7F936}" type="presParOf" srcId="{69D59AAF-D764-494C-98A1-1B6A9B266E01}" destId="{2F320ACD-CDC0-4C2B-98EF-02C4762905E5}" srcOrd="0" destOrd="0" presId="urn:microsoft.com/office/officeart/2005/8/layout/hierarchy1"/>
    <dgm:cxn modelId="{54D5137E-E795-4DE8-B115-DE3B0ABA16AD}" type="presParOf" srcId="{69D59AAF-D764-494C-98A1-1B6A9B266E01}" destId="{08D9A3C7-BDCA-4688-A164-D2F07E306137}" srcOrd="1" destOrd="0" presId="urn:microsoft.com/office/officeart/2005/8/layout/hierarchy1"/>
    <dgm:cxn modelId="{49E5FD32-02DD-4E56-B675-CBE8CA5FF105}" type="presParOf" srcId="{57E716AC-5F4A-4BEC-8B14-8569E0DBDDEA}" destId="{D5978B70-5077-4D73-849E-52A1AD2E13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84AF9-ABA0-4E65-8D30-3A9F1CD9EBD8}">
      <dsp:nvSpPr>
        <dsp:cNvPr id="0" name=""/>
        <dsp:cNvSpPr/>
      </dsp:nvSpPr>
      <dsp:spPr>
        <a:xfrm>
          <a:off x="740" y="495817"/>
          <a:ext cx="2599663" cy="16507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90B7CA-D6F4-49A2-9F4B-76E8CA158A35}">
      <dsp:nvSpPr>
        <dsp:cNvPr id="0" name=""/>
        <dsp:cNvSpPr/>
      </dsp:nvSpPr>
      <dsp:spPr>
        <a:xfrm>
          <a:off x="289592" y="770225"/>
          <a:ext cx="2599663" cy="16507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“Aren’t you just sitting there?” </a:t>
          </a:r>
          <a:endParaRPr lang="en-US" sz="3100" kern="1200" dirty="0"/>
        </a:p>
      </dsp:txBody>
      <dsp:txXfrm>
        <a:off x="337942" y="818575"/>
        <a:ext cx="2502963" cy="1554086"/>
      </dsp:txXfrm>
    </dsp:sp>
    <dsp:sp modelId="{2F320ACD-CDC0-4C2B-98EF-02C4762905E5}">
      <dsp:nvSpPr>
        <dsp:cNvPr id="0" name=""/>
        <dsp:cNvSpPr/>
      </dsp:nvSpPr>
      <dsp:spPr>
        <a:xfrm>
          <a:off x="3178106" y="495817"/>
          <a:ext cx="2599663" cy="16507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D9A3C7-BDCA-4688-A164-D2F07E306137}">
      <dsp:nvSpPr>
        <dsp:cNvPr id="0" name=""/>
        <dsp:cNvSpPr/>
      </dsp:nvSpPr>
      <dsp:spPr>
        <a:xfrm>
          <a:off x="3466958" y="770225"/>
          <a:ext cx="2599663" cy="16507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“The horse does all the work, right?”</a:t>
          </a:r>
          <a:endParaRPr lang="en-US" sz="3100" kern="1200" dirty="0"/>
        </a:p>
      </dsp:txBody>
      <dsp:txXfrm>
        <a:off x="3515308" y="818575"/>
        <a:ext cx="2502963" cy="15540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16B1E-7A06-A548-B817-93EBB8EC548F}"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8473E-6CA0-FE43-BAF4-1EA250DC8D01}" type="slidenum">
              <a:rPr lang="en-US" smtClean="0"/>
              <a:t>‹#›</a:t>
            </a:fld>
            <a:endParaRPr lang="en-US"/>
          </a:p>
        </p:txBody>
      </p:sp>
    </p:spTree>
    <p:extLst>
      <p:ext uri="{BB962C8B-B14F-4D97-AF65-F5344CB8AC3E}">
        <p14:creationId xmlns:p14="http://schemas.microsoft.com/office/powerpoint/2010/main" val="207826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CDCAE-0681-9AB3-E7A0-3A18EF4C0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BCAC8-FCB3-D6F4-D98C-5C163E764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2C998-9B40-6ACD-C048-A429A06BDA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2B4A92-8992-B5E8-FA17-4806C94F65BA}"/>
              </a:ext>
            </a:extLst>
          </p:cNvPr>
          <p:cNvSpPr>
            <a:spLocks noGrp="1"/>
          </p:cNvSpPr>
          <p:nvPr>
            <p:ph type="sldNum" sz="quarter" idx="5"/>
          </p:nvPr>
        </p:nvSpPr>
        <p:spPr/>
        <p:txBody>
          <a:bodyPr/>
          <a:lstStyle/>
          <a:p>
            <a:fld id="{BB58473E-6CA0-FE43-BAF4-1EA250DC8D01}" type="slidenum">
              <a:rPr lang="en-US" smtClean="0"/>
              <a:t>1</a:t>
            </a:fld>
            <a:endParaRPr lang="en-US"/>
          </a:p>
        </p:txBody>
      </p:sp>
    </p:spTree>
    <p:extLst>
      <p:ext uri="{BB962C8B-B14F-4D97-AF65-F5344CB8AC3E}">
        <p14:creationId xmlns:p14="http://schemas.microsoft.com/office/powerpoint/2010/main" val="313099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D09ECC-07D0-4D5A-A0C7-79E166D08325}" type="slidenum">
              <a:rPr lang="en-US" smtClean="0"/>
              <a:t>5</a:t>
            </a:fld>
            <a:endParaRPr lang="en-US"/>
          </a:p>
        </p:txBody>
      </p:sp>
    </p:spTree>
    <p:extLst>
      <p:ext uri="{BB962C8B-B14F-4D97-AF65-F5344CB8AC3E}">
        <p14:creationId xmlns:p14="http://schemas.microsoft.com/office/powerpoint/2010/main" val="264030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AC170-783C-E547-2E0C-4C92CA630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3DFC3-AB07-5177-767B-3F7EF5C2D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98EB5-C473-E2F0-B4C6-60BA85E1D6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AD0400-80DE-5A56-8F21-25B84C28567B}"/>
              </a:ext>
            </a:extLst>
          </p:cNvPr>
          <p:cNvSpPr>
            <a:spLocks noGrp="1"/>
          </p:cNvSpPr>
          <p:nvPr>
            <p:ph type="sldNum" sz="quarter" idx="5"/>
          </p:nvPr>
        </p:nvSpPr>
        <p:spPr/>
        <p:txBody>
          <a:bodyPr/>
          <a:lstStyle/>
          <a:p>
            <a:fld id="{BB58473E-6CA0-FE43-BAF4-1EA250DC8D01}" type="slidenum">
              <a:rPr lang="en-US" smtClean="0"/>
              <a:t>52</a:t>
            </a:fld>
            <a:endParaRPr lang="en-US"/>
          </a:p>
        </p:txBody>
      </p:sp>
    </p:spTree>
    <p:extLst>
      <p:ext uri="{BB962C8B-B14F-4D97-AF65-F5344CB8AC3E}">
        <p14:creationId xmlns:p14="http://schemas.microsoft.com/office/powerpoint/2010/main" val="3842067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7B247D-D197-214E-A007-7724507B01A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15E581-BF43-7E45-9F3E-34A9269C7264}"/>
              </a:ext>
            </a:extLst>
          </p:cNvPr>
          <p:cNvSpPr>
            <a:spLocks noGrp="1"/>
          </p:cNvSpPr>
          <p:nvPr>
            <p:ph type="title"/>
          </p:nvPr>
        </p:nvSpPr>
        <p:spPr>
          <a:xfrm>
            <a:off x="758687" y="1053548"/>
            <a:ext cx="7798904" cy="3617843"/>
          </a:xfrm>
        </p:spPr>
        <p:txBody>
          <a:bodyPr anchor="t">
            <a:normAutofit/>
          </a:bodyPr>
          <a:lstStyle>
            <a:lvl1pPr>
              <a:defRPr sz="6000"/>
            </a:lvl1pPr>
          </a:lstStyle>
          <a:p>
            <a:r>
              <a:rPr lang="en-US" dirty="0"/>
              <a:t>Click to edit Master title style</a:t>
            </a:r>
          </a:p>
        </p:txBody>
      </p:sp>
    </p:spTree>
    <p:extLst>
      <p:ext uri="{BB962C8B-B14F-4D97-AF65-F5344CB8AC3E}">
        <p14:creationId xmlns:p14="http://schemas.microsoft.com/office/powerpoint/2010/main" val="354846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860117" y="2017713"/>
            <a:ext cx="5080000" cy="4114800"/>
          </a:xfrm>
        </p:spPr>
        <p:txBody>
          <a:bodyPr/>
          <a:lstStyle/>
          <a:p>
            <a:pPr lvl="0"/>
            <a:endParaRPr lang="en-US" noProof="0"/>
          </a:p>
        </p:txBody>
      </p:sp>
      <p:sp>
        <p:nvSpPr>
          <p:cNvPr id="5" name="Rectangle 11">
            <a:extLst>
              <a:ext uri="{FF2B5EF4-FFF2-40B4-BE49-F238E27FC236}">
                <a16:creationId xmlns:a16="http://schemas.microsoft.com/office/drawing/2014/main" id="{C9254234-86D3-47EC-B7CF-D6435ECBF8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2243C4B6-78CD-4ABB-8763-DB88B6E908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3B5771D-12AA-4483-88D4-8EE7E9FDB33B}"/>
              </a:ext>
            </a:extLst>
          </p:cNvPr>
          <p:cNvSpPr>
            <a:spLocks noGrp="1" noChangeArrowheads="1"/>
          </p:cNvSpPr>
          <p:nvPr>
            <p:ph type="sldNum" sz="quarter" idx="12"/>
          </p:nvPr>
        </p:nvSpPr>
        <p:spPr>
          <a:ln/>
        </p:spPr>
        <p:txBody>
          <a:bodyPr/>
          <a:lstStyle>
            <a:lvl1pPr>
              <a:defRPr/>
            </a:lvl1pPr>
          </a:lstStyle>
          <a:p>
            <a:pPr>
              <a:defRPr/>
            </a:pPr>
            <a:fld id="{8CD79CE8-8ED6-42CB-904B-920A22E47A66}" type="slidenum">
              <a:rPr lang="en-US" altLang="en-US"/>
              <a:pPr>
                <a:defRPr/>
              </a:pPr>
              <a:t>‹#›</a:t>
            </a:fld>
            <a:endParaRPr lang="en-US" altLang="en-US"/>
          </a:p>
        </p:txBody>
      </p:sp>
    </p:spTree>
    <p:extLst>
      <p:ext uri="{BB962C8B-B14F-4D97-AF65-F5344CB8AC3E}">
        <p14:creationId xmlns:p14="http://schemas.microsoft.com/office/powerpoint/2010/main" val="171608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8756-FEB6-C341-8097-CAB1263EA46F}"/>
              </a:ext>
            </a:extLst>
          </p:cNvPr>
          <p:cNvSpPr>
            <a:spLocks noGrp="1"/>
          </p:cNvSpPr>
          <p:nvPr>
            <p:ph type="ctrTitle"/>
          </p:nvPr>
        </p:nvSpPr>
        <p:spPr>
          <a:xfrm>
            <a:off x="1524000" y="1122363"/>
            <a:ext cx="9144000" cy="2387600"/>
          </a:xfrm>
        </p:spPr>
        <p:txBody>
          <a:bodyPr anchor="b"/>
          <a:lstStyle>
            <a:lvl1pPr algn="ctr">
              <a:defRPr sz="6000">
                <a:solidFill>
                  <a:srgbClr val="223381"/>
                </a:solidFill>
              </a:defRPr>
            </a:lvl1pPr>
          </a:lstStyle>
          <a:p>
            <a:r>
              <a:rPr lang="en-US" dirty="0"/>
              <a:t>Click to edit Master title style</a:t>
            </a:r>
          </a:p>
        </p:txBody>
      </p:sp>
      <p:sp>
        <p:nvSpPr>
          <p:cNvPr id="3" name="Subtitle 2">
            <a:extLst>
              <a:ext uri="{FF2B5EF4-FFF2-40B4-BE49-F238E27FC236}">
                <a16:creationId xmlns:a16="http://schemas.microsoft.com/office/drawing/2014/main" id="{1343885E-9EA4-664D-B064-74273910FA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93A3E-E855-1645-877E-6FEBD206B8EE}"/>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6/23/2025</a:t>
            </a:fld>
            <a:endParaRPr lang="en-US"/>
          </a:p>
        </p:txBody>
      </p:sp>
      <p:sp>
        <p:nvSpPr>
          <p:cNvPr id="5" name="Footer Placeholder 4">
            <a:extLst>
              <a:ext uri="{FF2B5EF4-FFF2-40B4-BE49-F238E27FC236}">
                <a16:creationId xmlns:a16="http://schemas.microsoft.com/office/drawing/2014/main" id="{EF2941BA-1212-5840-9247-7193F4673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7FD13A-ED60-8246-85D9-A39478343CC0}"/>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17007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0695-3839-544F-9331-C080AA2F28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9B245-DC92-5F4D-BB86-985A810A59DB}"/>
              </a:ext>
            </a:extLst>
          </p:cNvPr>
          <p:cNvSpPr>
            <a:spLocks noGrp="1"/>
          </p:cNvSpPr>
          <p:nvPr>
            <p:ph idx="1"/>
          </p:nvPr>
        </p:nvSpPr>
        <p:spPr>
          <a:xfrm>
            <a:off x="473336" y="1431235"/>
            <a:ext cx="11284772" cy="474572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068E2C-64E3-6B41-927B-38362A309A5B}"/>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6/23/2025</a:t>
            </a:fld>
            <a:endParaRPr lang="en-US"/>
          </a:p>
        </p:txBody>
      </p:sp>
      <p:sp>
        <p:nvSpPr>
          <p:cNvPr id="5" name="Footer Placeholder 4">
            <a:extLst>
              <a:ext uri="{FF2B5EF4-FFF2-40B4-BE49-F238E27FC236}">
                <a16:creationId xmlns:a16="http://schemas.microsoft.com/office/drawing/2014/main" id="{58EA4AF3-8E13-A04B-BA11-88DDB778BD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AF79C-B2F7-724C-BC14-057B7C343F30}"/>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329576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5D78-E5BB-1047-BA85-180F7D2FE34C}"/>
              </a:ext>
            </a:extLst>
          </p:cNvPr>
          <p:cNvSpPr>
            <a:spLocks noGrp="1"/>
          </p:cNvSpPr>
          <p:nvPr>
            <p:ph type="title"/>
          </p:nvPr>
        </p:nvSpPr>
        <p:spPr>
          <a:xfrm>
            <a:off x="831850" y="1709738"/>
            <a:ext cx="10515600" cy="2852737"/>
          </a:xfrm>
        </p:spPr>
        <p:txBody>
          <a:bodyPr anchor="b"/>
          <a:lstStyle>
            <a:lvl1pPr>
              <a:defRPr sz="6000">
                <a:solidFill>
                  <a:srgbClr val="22338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DD7C301-697C-2A44-8C66-03B19C75D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979A9A-00F4-AA46-8A0A-BF9970AF52BB}"/>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6/23/2025</a:t>
            </a:fld>
            <a:endParaRPr lang="en-US"/>
          </a:p>
        </p:txBody>
      </p:sp>
      <p:sp>
        <p:nvSpPr>
          <p:cNvPr id="5" name="Footer Placeholder 4">
            <a:extLst>
              <a:ext uri="{FF2B5EF4-FFF2-40B4-BE49-F238E27FC236}">
                <a16:creationId xmlns:a16="http://schemas.microsoft.com/office/drawing/2014/main" id="{0CBC501B-85B2-B445-8AFA-907B945F24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1A00CD-1B42-FA41-9605-5CC456763277}"/>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404746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13165-9224-6B43-BD57-254470A2C6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08FC84-BF9B-2648-A951-0B2EABAC03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6C8881-DE6D-3D49-9732-1BFCA08DE5CC}"/>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6/23/2025</a:t>
            </a:fld>
            <a:endParaRPr lang="en-US"/>
          </a:p>
        </p:txBody>
      </p:sp>
      <p:sp>
        <p:nvSpPr>
          <p:cNvPr id="6" name="Footer Placeholder 5">
            <a:extLst>
              <a:ext uri="{FF2B5EF4-FFF2-40B4-BE49-F238E27FC236}">
                <a16:creationId xmlns:a16="http://schemas.microsoft.com/office/drawing/2014/main" id="{A703F693-EC9D-AC43-B734-0CC67C4EF6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ED93D3-F4C6-4049-BD05-39DAD1C76E20}"/>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
        <p:nvSpPr>
          <p:cNvPr id="8" name="Title 1">
            <a:extLst>
              <a:ext uri="{FF2B5EF4-FFF2-40B4-BE49-F238E27FC236}">
                <a16:creationId xmlns:a16="http://schemas.microsoft.com/office/drawing/2014/main" id="{93BC4D00-AFF1-984B-BCC5-878B70100DF1}"/>
              </a:ext>
            </a:extLst>
          </p:cNvPr>
          <p:cNvSpPr>
            <a:spLocks noGrp="1"/>
          </p:cNvSpPr>
          <p:nvPr>
            <p:ph type="title"/>
          </p:nvPr>
        </p:nvSpPr>
        <p:spPr>
          <a:xfrm>
            <a:off x="473336" y="0"/>
            <a:ext cx="10174786" cy="1063487"/>
          </a:xfrm>
        </p:spPr>
        <p:txBody>
          <a:bodyPr/>
          <a:lstStyle/>
          <a:p>
            <a:r>
              <a:rPr lang="en-US"/>
              <a:t>Click to edit Master title style</a:t>
            </a:r>
          </a:p>
        </p:txBody>
      </p:sp>
    </p:spTree>
    <p:extLst>
      <p:ext uri="{BB962C8B-B14F-4D97-AF65-F5344CB8AC3E}">
        <p14:creationId xmlns:p14="http://schemas.microsoft.com/office/powerpoint/2010/main" val="283393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C462AE-D90F-E540-8EE6-A45FD473E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4E433C-5BE0-F543-BF98-0EA280642F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4EE515-6984-1E4E-9CF9-3C1DBAFB0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B12C5-DAE4-C94E-AF49-E7E2D1610E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69976F-B836-5B4E-BF01-C516EF32BA6A}"/>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6/23/2025</a:t>
            </a:fld>
            <a:endParaRPr lang="en-US"/>
          </a:p>
        </p:txBody>
      </p:sp>
      <p:sp>
        <p:nvSpPr>
          <p:cNvPr id="8" name="Footer Placeholder 7">
            <a:extLst>
              <a:ext uri="{FF2B5EF4-FFF2-40B4-BE49-F238E27FC236}">
                <a16:creationId xmlns:a16="http://schemas.microsoft.com/office/drawing/2014/main" id="{7DE89367-2DE7-7648-95F9-FFBDB6BBF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CDB2CC-A6E2-BB42-B0C3-D7A213BFE8E5}"/>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
        <p:nvSpPr>
          <p:cNvPr id="10" name="Title 1">
            <a:extLst>
              <a:ext uri="{FF2B5EF4-FFF2-40B4-BE49-F238E27FC236}">
                <a16:creationId xmlns:a16="http://schemas.microsoft.com/office/drawing/2014/main" id="{AC2DC710-AACC-BB4B-8D29-21B5B0E88749}"/>
              </a:ext>
            </a:extLst>
          </p:cNvPr>
          <p:cNvSpPr>
            <a:spLocks noGrp="1"/>
          </p:cNvSpPr>
          <p:nvPr>
            <p:ph type="title"/>
          </p:nvPr>
        </p:nvSpPr>
        <p:spPr>
          <a:xfrm>
            <a:off x="473336" y="0"/>
            <a:ext cx="10174786" cy="1063487"/>
          </a:xfrm>
        </p:spPr>
        <p:txBody>
          <a:bodyPr/>
          <a:lstStyle/>
          <a:p>
            <a:r>
              <a:rPr lang="en-US"/>
              <a:t>Click to edit Master title style</a:t>
            </a:r>
          </a:p>
        </p:txBody>
      </p:sp>
    </p:spTree>
    <p:extLst>
      <p:ext uri="{BB962C8B-B14F-4D97-AF65-F5344CB8AC3E}">
        <p14:creationId xmlns:p14="http://schemas.microsoft.com/office/powerpoint/2010/main" val="166831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9197E4-B751-3344-8203-669E6DE5FA62}"/>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6/23/2025</a:t>
            </a:fld>
            <a:endParaRPr lang="en-US"/>
          </a:p>
        </p:txBody>
      </p:sp>
      <p:sp>
        <p:nvSpPr>
          <p:cNvPr id="4" name="Footer Placeholder 3">
            <a:extLst>
              <a:ext uri="{FF2B5EF4-FFF2-40B4-BE49-F238E27FC236}">
                <a16:creationId xmlns:a16="http://schemas.microsoft.com/office/drawing/2014/main" id="{7794F3B4-530D-7241-AF46-37B0302C6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3CA476C-F7C4-0945-99E8-B80E65EEE08A}"/>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pic>
        <p:nvPicPr>
          <p:cNvPr id="6" name="Picture 5">
            <a:extLst>
              <a:ext uri="{FF2B5EF4-FFF2-40B4-BE49-F238E27FC236}">
                <a16:creationId xmlns:a16="http://schemas.microsoft.com/office/drawing/2014/main" id="{41398A6C-CB42-5043-BD37-7C4FB218CF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3499" y="709855"/>
            <a:ext cx="1963599" cy="87923"/>
          </a:xfrm>
          <a:prstGeom prst="rect">
            <a:avLst/>
          </a:prstGeom>
        </p:spPr>
      </p:pic>
      <p:sp>
        <p:nvSpPr>
          <p:cNvPr id="7" name="Title 1">
            <a:extLst>
              <a:ext uri="{FF2B5EF4-FFF2-40B4-BE49-F238E27FC236}">
                <a16:creationId xmlns:a16="http://schemas.microsoft.com/office/drawing/2014/main" id="{AB5E6FD9-2CE4-F248-9561-33D0A5347C5B}"/>
              </a:ext>
            </a:extLst>
          </p:cNvPr>
          <p:cNvSpPr>
            <a:spLocks noGrp="1"/>
          </p:cNvSpPr>
          <p:nvPr>
            <p:ph type="title"/>
          </p:nvPr>
        </p:nvSpPr>
        <p:spPr>
          <a:xfrm>
            <a:off x="473336" y="0"/>
            <a:ext cx="10174786" cy="1063487"/>
          </a:xfrm>
        </p:spPr>
        <p:txBody>
          <a:bodyPr/>
          <a:lstStyle/>
          <a:p>
            <a:r>
              <a:rPr lang="en-US"/>
              <a:t>Click to edit Master title style</a:t>
            </a:r>
          </a:p>
        </p:txBody>
      </p:sp>
    </p:spTree>
    <p:extLst>
      <p:ext uri="{BB962C8B-B14F-4D97-AF65-F5344CB8AC3E}">
        <p14:creationId xmlns:p14="http://schemas.microsoft.com/office/powerpoint/2010/main" val="345296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E1061-4125-B24B-B4C1-E1D9A9ADDB57}"/>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6/23/2025</a:t>
            </a:fld>
            <a:endParaRPr lang="en-US"/>
          </a:p>
        </p:txBody>
      </p:sp>
      <p:sp>
        <p:nvSpPr>
          <p:cNvPr id="3" name="Footer Placeholder 2">
            <a:extLst>
              <a:ext uri="{FF2B5EF4-FFF2-40B4-BE49-F238E27FC236}">
                <a16:creationId xmlns:a16="http://schemas.microsoft.com/office/drawing/2014/main" id="{26F9CB66-5973-AD45-83B1-B11D22EC9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EDD4BE-CBF3-D847-A704-4BC3DAC1CD20}"/>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237684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5380-220D-CC4E-A6B4-1AE9AB9A6667}"/>
              </a:ext>
            </a:extLst>
          </p:cNvPr>
          <p:cNvSpPr>
            <a:spLocks noGrp="1"/>
          </p:cNvSpPr>
          <p:nvPr>
            <p:ph type="title"/>
          </p:nvPr>
        </p:nvSpPr>
        <p:spPr>
          <a:xfrm>
            <a:off x="839788" y="1182756"/>
            <a:ext cx="3932237" cy="1600200"/>
          </a:xfrm>
        </p:spPr>
        <p:txBody>
          <a:bodyPr anchor="b"/>
          <a:lstStyle>
            <a:lvl1pPr>
              <a:defRPr sz="3200">
                <a:solidFill>
                  <a:srgbClr val="22338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94522DBF-EC1A-1441-8319-FF92EA043801}"/>
              </a:ext>
            </a:extLst>
          </p:cNvPr>
          <p:cNvSpPr>
            <a:spLocks noGrp="1"/>
          </p:cNvSpPr>
          <p:nvPr>
            <p:ph type="pic" idx="1"/>
          </p:nvPr>
        </p:nvSpPr>
        <p:spPr>
          <a:xfrm>
            <a:off x="5183188" y="13452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D53F1D3-89BC-1747-9A08-6E3A56A9B091}"/>
              </a:ext>
            </a:extLst>
          </p:cNvPr>
          <p:cNvSpPr>
            <a:spLocks noGrp="1"/>
          </p:cNvSpPr>
          <p:nvPr>
            <p:ph type="body" sz="half" idx="2"/>
          </p:nvPr>
        </p:nvSpPr>
        <p:spPr>
          <a:xfrm>
            <a:off x="839788" y="2782956"/>
            <a:ext cx="3932237" cy="34359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DD31D-CE37-D04E-8291-87D3C802F880}"/>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6/23/2025</a:t>
            </a:fld>
            <a:endParaRPr lang="en-US"/>
          </a:p>
        </p:txBody>
      </p:sp>
      <p:sp>
        <p:nvSpPr>
          <p:cNvPr id="6" name="Footer Placeholder 5">
            <a:extLst>
              <a:ext uri="{FF2B5EF4-FFF2-40B4-BE49-F238E27FC236}">
                <a16:creationId xmlns:a16="http://schemas.microsoft.com/office/drawing/2014/main" id="{F3A5E57A-812C-3648-BF86-5D4A16F480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66188B-874B-8B4E-9D3C-6AF113544655}"/>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2428832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D7B86A-F090-4F46-BAE4-6C866B730BE7}"/>
              </a:ext>
            </a:extLst>
          </p:cNvPr>
          <p:cNvPicPr>
            <a:picLocks noChangeAspect="1"/>
          </p:cNvPicPr>
          <p:nvPr userDrawn="1"/>
        </p:nvPicPr>
        <p:blipFill>
          <a:blip r:embed="rId12"/>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3BB1702-5566-4C45-8B85-C0C32EB9E472}"/>
              </a:ext>
            </a:extLst>
          </p:cNvPr>
          <p:cNvSpPr>
            <a:spLocks noGrp="1"/>
          </p:cNvSpPr>
          <p:nvPr>
            <p:ph type="title"/>
          </p:nvPr>
        </p:nvSpPr>
        <p:spPr>
          <a:xfrm>
            <a:off x="473336" y="0"/>
            <a:ext cx="10174786" cy="106348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96D540-EEC1-8C44-9DF7-D42C45080199}"/>
              </a:ext>
            </a:extLst>
          </p:cNvPr>
          <p:cNvSpPr>
            <a:spLocks noGrp="1"/>
          </p:cNvSpPr>
          <p:nvPr>
            <p:ph type="body" idx="1"/>
          </p:nvPr>
        </p:nvSpPr>
        <p:spPr>
          <a:xfrm>
            <a:off x="473336" y="1825625"/>
            <a:ext cx="1128477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223975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61" r:id="rId10"/>
  </p:sldLayoutIdLst>
  <p:txStyles>
    <p:titleStyle>
      <a:lvl1pPr algn="l" defTabSz="914400" rtl="0" eaLnBrk="1" latinLnBrk="0" hangingPunct="1">
        <a:lnSpc>
          <a:spcPct val="90000"/>
        </a:lnSpc>
        <a:spcBef>
          <a:spcPct val="0"/>
        </a:spcBef>
        <a:buNone/>
        <a:defRPr sz="3600"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xml"/><Relationship Id="rId5" Type="http://schemas.openxmlformats.org/officeDocument/2006/relationships/image" Target="../media/image77.jp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 Id="rId5" Type="http://schemas.openxmlformats.org/officeDocument/2006/relationships/image" Target="../media/image81.jpeg"/><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hyperlink" Target="https://www.usef.org/forms-pubs/kzMxQoKQr0E/equestrian-specific-return-to-sport" TargetMode="External"/><Relationship Id="rId2" Type="http://schemas.openxmlformats.org/officeDocument/2006/relationships/hyperlink" Target="https://www.usequestrian.org/media/equestrian-weekly/introducing-equestrian-specific-return-to" TargetMode="External"/><Relationship Id="rId1" Type="http://schemas.openxmlformats.org/officeDocument/2006/relationships/slideLayout" Target="../slideLayouts/slideLayout3.xml"/><Relationship Id="rId4" Type="http://schemas.openxmlformats.org/officeDocument/2006/relationships/hyperlink" Target="https://www.lessonswithlisaheacock.com/single-post/2016/12/21/10-benefits-of-horseback-riding"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96E34-4CC8-B2DF-4CF1-149EC6485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387F93-2174-67D7-2DBC-B93191067412}"/>
              </a:ext>
            </a:extLst>
          </p:cNvPr>
          <p:cNvSpPr>
            <a:spLocks noGrp="1"/>
          </p:cNvSpPr>
          <p:nvPr>
            <p:ph type="title"/>
          </p:nvPr>
        </p:nvSpPr>
        <p:spPr>
          <a:xfrm>
            <a:off x="365282" y="458125"/>
            <a:ext cx="10809537" cy="2200016"/>
          </a:xfrm>
        </p:spPr>
        <p:txBody>
          <a:bodyPr>
            <a:normAutofit/>
          </a:bodyPr>
          <a:lstStyle/>
          <a:p>
            <a:r>
              <a:rPr lang="en-US" sz="5400" dirty="0"/>
              <a:t>Equestrian Sports Medicine Injury Prevention &amp; Recovery</a:t>
            </a:r>
          </a:p>
        </p:txBody>
      </p:sp>
      <p:sp>
        <p:nvSpPr>
          <p:cNvPr id="3" name="Title 1">
            <a:extLst>
              <a:ext uri="{FF2B5EF4-FFF2-40B4-BE49-F238E27FC236}">
                <a16:creationId xmlns:a16="http://schemas.microsoft.com/office/drawing/2014/main" id="{CD0E0236-D7B6-E9CF-0D23-4CB860189964}"/>
              </a:ext>
            </a:extLst>
          </p:cNvPr>
          <p:cNvSpPr txBox="1">
            <a:spLocks/>
          </p:cNvSpPr>
          <p:nvPr/>
        </p:nvSpPr>
        <p:spPr>
          <a:xfrm>
            <a:off x="219970" y="2864632"/>
            <a:ext cx="10809537" cy="22000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bg1"/>
                </a:solidFill>
                <a:latin typeface="Century Gothic" panose="020B0502020202020204" pitchFamily="34" charset="0"/>
                <a:ea typeface="+mj-ea"/>
                <a:cs typeface="+mj-cs"/>
              </a:defRPr>
            </a:lvl1pPr>
          </a:lstStyle>
          <a:p>
            <a:r>
              <a:rPr lang="en-US" sz="3200" dirty="0"/>
              <a:t>Sherrie Ballantine-Talmadge, DO</a:t>
            </a:r>
          </a:p>
          <a:p>
            <a:r>
              <a:rPr lang="en-US" altLang="en-US" sz="3200" dirty="0">
                <a:solidFill>
                  <a:srgbClr val="FFFFFF"/>
                </a:solidFill>
              </a:rPr>
              <a:t>CU Sports Medicine &amp; Performance Center </a:t>
            </a:r>
          </a:p>
          <a:p>
            <a:r>
              <a:rPr lang="en-US" altLang="en-US" sz="3200" dirty="0">
                <a:solidFill>
                  <a:srgbClr val="FFFFFF"/>
                </a:solidFill>
              </a:rPr>
              <a:t>Director of Outreach</a:t>
            </a:r>
          </a:p>
          <a:p>
            <a:r>
              <a:rPr lang="en-US" altLang="en-US" sz="3200" dirty="0">
                <a:solidFill>
                  <a:srgbClr val="FFFFFF"/>
                </a:solidFill>
              </a:rPr>
              <a:t>720-680-3421</a:t>
            </a:r>
          </a:p>
          <a:p>
            <a:endParaRPr lang="en-US" sz="3200" dirty="0"/>
          </a:p>
          <a:p>
            <a:endParaRPr lang="en-US" sz="3200" dirty="0"/>
          </a:p>
        </p:txBody>
      </p:sp>
      <p:pic>
        <p:nvPicPr>
          <p:cNvPr id="4" name="Picture 3" descr="CU Sports Medicine and Performance Center | Boulder CO | Facebook">
            <a:extLst>
              <a:ext uri="{FF2B5EF4-FFF2-40B4-BE49-F238E27FC236}">
                <a16:creationId xmlns:a16="http://schemas.microsoft.com/office/drawing/2014/main" id="{CF1758CE-0CC4-A79F-7B18-65823F1B5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0579" y="5231490"/>
            <a:ext cx="1129029" cy="112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726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4D9D9-CF5D-9FF7-5396-177DCC872E7C}"/>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F2E90949-AEF1-C6EB-335E-2829B02E6D44}"/>
              </a:ext>
            </a:extLst>
          </p:cNvPr>
          <p:cNvSpPr>
            <a:spLocks noGrp="1"/>
          </p:cNvSpPr>
          <p:nvPr>
            <p:ph sz="half" idx="2"/>
          </p:nvPr>
        </p:nvSpPr>
        <p:spPr>
          <a:xfrm>
            <a:off x="295053" y="2166274"/>
            <a:ext cx="11601894" cy="3830490"/>
          </a:xfrm>
        </p:spPr>
        <p:txBody>
          <a:bodyPr>
            <a:normAutofit/>
          </a:bodyPr>
          <a:lstStyle/>
          <a:p>
            <a:r>
              <a:rPr lang="en-US" sz="2400" dirty="0"/>
              <a:t>Do equestrians identify as athletes?</a:t>
            </a:r>
          </a:p>
          <a:p>
            <a:pPr lvl="1"/>
            <a:r>
              <a:rPr lang="en-US" dirty="0"/>
              <a:t>Yes…with some caveats</a:t>
            </a:r>
          </a:p>
          <a:p>
            <a:r>
              <a:rPr lang="en-US" sz="2400" dirty="0"/>
              <a:t>2023 study Journal of Physical Activity &amp; Health by Keener et al “Self-Reported Physical Activity and Perception of Athleticism in American Equestrian Athletes” looked at perceptions of self-reported equestrian, barn work &amp; non-equestrian physical activity spanning across the lifespan in an American equestrian population.</a:t>
            </a:r>
          </a:p>
          <a:p>
            <a:r>
              <a:rPr lang="en-US" sz="2400" dirty="0"/>
              <a:t>Survey across different levels of equestrian participation, across the USA, over 2,000 equestrians  </a:t>
            </a:r>
          </a:p>
          <a:p>
            <a:pPr lvl="1"/>
            <a:r>
              <a:rPr lang="en-US" dirty="0"/>
              <a:t>Females account for ~ 90% of sport participation in equestrian sports</a:t>
            </a:r>
          </a:p>
          <a:p>
            <a:endParaRPr lang="en-US" sz="2400" dirty="0"/>
          </a:p>
        </p:txBody>
      </p:sp>
      <p:sp>
        <p:nvSpPr>
          <p:cNvPr id="5" name="Title 4">
            <a:extLst>
              <a:ext uri="{FF2B5EF4-FFF2-40B4-BE49-F238E27FC236}">
                <a16:creationId xmlns:a16="http://schemas.microsoft.com/office/drawing/2014/main" id="{6FF591E0-AFD9-ABE1-DADB-222A79BA1460}"/>
              </a:ext>
            </a:extLst>
          </p:cNvPr>
          <p:cNvSpPr>
            <a:spLocks noGrp="1"/>
          </p:cNvSpPr>
          <p:nvPr>
            <p:ph type="title"/>
          </p:nvPr>
        </p:nvSpPr>
        <p:spPr/>
        <p:txBody>
          <a:bodyPr/>
          <a:lstStyle/>
          <a:p>
            <a:r>
              <a:rPr lang="en-US" dirty="0"/>
              <a:t>Belief #2</a:t>
            </a:r>
          </a:p>
        </p:txBody>
      </p:sp>
      <p:sp>
        <p:nvSpPr>
          <p:cNvPr id="6" name="TextBox 5">
            <a:extLst>
              <a:ext uri="{FF2B5EF4-FFF2-40B4-BE49-F238E27FC236}">
                <a16:creationId xmlns:a16="http://schemas.microsoft.com/office/drawing/2014/main" id="{88731DEF-0AF5-0B57-BAF7-86CDED37F279}"/>
              </a:ext>
            </a:extLst>
          </p:cNvPr>
          <p:cNvSpPr txBox="1"/>
          <p:nvPr/>
        </p:nvSpPr>
        <p:spPr>
          <a:xfrm>
            <a:off x="209989" y="1121039"/>
            <a:ext cx="11772707" cy="461665"/>
          </a:xfrm>
          <a:prstGeom prst="rect">
            <a:avLst/>
          </a:prstGeom>
          <a:noFill/>
        </p:spPr>
        <p:txBody>
          <a:bodyPr wrap="square">
            <a:spAutoFit/>
          </a:bodyPr>
          <a:lstStyle/>
          <a:p>
            <a:pPr algn="ctr"/>
            <a:r>
              <a:rPr lang="en-US" sz="2400" b="1" dirty="0">
                <a:latin typeface="Century Gothic" panose="020B0502020202020204" pitchFamily="34" charset="0"/>
              </a:rPr>
              <a:t>“I fell off my horse. Is my horse ok? I need to get back on.”</a:t>
            </a:r>
          </a:p>
        </p:txBody>
      </p:sp>
    </p:spTree>
    <p:extLst>
      <p:ext uri="{BB962C8B-B14F-4D97-AF65-F5344CB8AC3E}">
        <p14:creationId xmlns:p14="http://schemas.microsoft.com/office/powerpoint/2010/main" val="332095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 calcmode="lin" valueType="num">
                                      <p:cBhvr additive="base">
                                        <p:cTn id="2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 calcmode="lin" valueType="num">
                                      <p:cBhvr additive="base">
                                        <p:cTn id="27"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9A88A-065B-5D5A-9EBB-26BC6CA0FC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6BFDB9-F3C4-D13E-1081-7CBF1D52379F}"/>
              </a:ext>
            </a:extLst>
          </p:cNvPr>
          <p:cNvSpPr>
            <a:spLocks noGrp="1"/>
          </p:cNvSpPr>
          <p:nvPr>
            <p:ph idx="1"/>
          </p:nvPr>
        </p:nvSpPr>
        <p:spPr>
          <a:xfrm>
            <a:off x="227316" y="1952713"/>
            <a:ext cx="11737365" cy="4221814"/>
          </a:xfrm>
        </p:spPr>
        <p:txBody>
          <a:bodyPr vert="horz" lIns="91440" tIns="45720" rIns="91440" bIns="45720" rtlCol="0" anchor="t">
            <a:noAutofit/>
          </a:bodyPr>
          <a:lstStyle/>
          <a:p>
            <a:r>
              <a:rPr lang="en-US" sz="2000" dirty="0"/>
              <a:t>Variety of different levels of equestrians: professionals, amateurs, recreational </a:t>
            </a:r>
          </a:p>
          <a:p>
            <a:pPr lvl="1"/>
            <a:r>
              <a:rPr lang="en-US" sz="2000" dirty="0"/>
              <a:t>Recreational equestrians had a </a:t>
            </a:r>
            <a:r>
              <a:rPr lang="en-US" sz="2000" b="1" i="1" dirty="0"/>
              <a:t>SIGNIFICANT </a:t>
            </a:r>
            <a:r>
              <a:rPr lang="en-US" sz="2000" dirty="0"/>
              <a:t>difference in their perception of riding as a physical activity and sport vs the amateurs and professionals.</a:t>
            </a:r>
          </a:p>
          <a:p>
            <a:pPr lvl="1"/>
            <a:r>
              <a:rPr lang="en-US" sz="2000" dirty="0"/>
              <a:t>Barn work and equestrian physical activity </a:t>
            </a:r>
            <a:r>
              <a:rPr lang="en-US" sz="2000" b="1" i="1" dirty="0"/>
              <a:t>higher</a:t>
            </a:r>
            <a:r>
              <a:rPr lang="en-US" sz="2000" dirty="0"/>
              <a:t> in professionals, then followed by the amateur equestrians and then the recreational equestrians.</a:t>
            </a:r>
          </a:p>
          <a:p>
            <a:pPr lvl="1"/>
            <a:r>
              <a:rPr lang="en-US" sz="2000" dirty="0"/>
              <a:t>Non-equestrian physical activity significantly </a:t>
            </a:r>
            <a:r>
              <a:rPr lang="en-US" sz="2000" b="1" i="1" dirty="0"/>
              <a:t>higher</a:t>
            </a:r>
            <a:r>
              <a:rPr lang="en-US" sz="2000" dirty="0"/>
              <a:t> in professionals and amateurs than the recreational equestrians.</a:t>
            </a:r>
          </a:p>
          <a:p>
            <a:pPr lvl="1"/>
            <a:endParaRPr lang="en-US" sz="2000" dirty="0"/>
          </a:p>
          <a:p>
            <a:r>
              <a:rPr lang="en-US" sz="2000" b="1" u="sng" dirty="0"/>
              <a:t>Conclusions: </a:t>
            </a:r>
            <a:r>
              <a:rPr lang="en-US" sz="2000" dirty="0"/>
              <a:t>Equestrian physical activity meets aerobic and muscular recommendations set in the U.S.  </a:t>
            </a:r>
          </a:p>
          <a:p>
            <a:pPr lvl="1"/>
            <a:r>
              <a:rPr lang="en-US" sz="2000" b="1" i="1" u="sng" dirty="0"/>
              <a:t>HOWEVER</a:t>
            </a:r>
            <a:r>
              <a:rPr lang="en-US" sz="2000" dirty="0"/>
              <a:t>, it is dependent on the status of participation.   </a:t>
            </a:r>
          </a:p>
          <a:p>
            <a:pPr marL="914400" lvl="2" indent="0">
              <a:buNone/>
            </a:pPr>
            <a:endParaRPr lang="en-US" dirty="0"/>
          </a:p>
          <a:p>
            <a:pPr lvl="1"/>
            <a:r>
              <a:rPr lang="en-US" sz="2000" dirty="0"/>
              <a:t>Because equestrian activity meets these national guidelines, we can encourage equestrians, especially females, to engage in this activity over their lifetime.</a:t>
            </a:r>
          </a:p>
        </p:txBody>
      </p:sp>
      <p:sp>
        <p:nvSpPr>
          <p:cNvPr id="5" name="Title 4">
            <a:extLst>
              <a:ext uri="{FF2B5EF4-FFF2-40B4-BE49-F238E27FC236}">
                <a16:creationId xmlns:a16="http://schemas.microsoft.com/office/drawing/2014/main" id="{03240963-BE16-11E4-8933-C37EA7256D8F}"/>
              </a:ext>
            </a:extLst>
          </p:cNvPr>
          <p:cNvSpPr>
            <a:spLocks noGrp="1"/>
          </p:cNvSpPr>
          <p:nvPr>
            <p:ph type="title"/>
          </p:nvPr>
        </p:nvSpPr>
        <p:spPr/>
        <p:txBody>
          <a:bodyPr/>
          <a:lstStyle/>
          <a:p>
            <a:r>
              <a:rPr lang="en-US" dirty="0"/>
              <a:t>Belief #2</a:t>
            </a:r>
          </a:p>
        </p:txBody>
      </p:sp>
      <p:sp>
        <p:nvSpPr>
          <p:cNvPr id="6" name="TextBox 5">
            <a:extLst>
              <a:ext uri="{FF2B5EF4-FFF2-40B4-BE49-F238E27FC236}">
                <a16:creationId xmlns:a16="http://schemas.microsoft.com/office/drawing/2014/main" id="{6F9676CD-1645-F73B-B581-6F2F40DA1B2D}"/>
              </a:ext>
            </a:extLst>
          </p:cNvPr>
          <p:cNvSpPr txBox="1"/>
          <p:nvPr/>
        </p:nvSpPr>
        <p:spPr>
          <a:xfrm>
            <a:off x="227317" y="1093764"/>
            <a:ext cx="11737365" cy="461665"/>
          </a:xfrm>
          <a:prstGeom prst="rect">
            <a:avLst/>
          </a:prstGeom>
          <a:noFill/>
        </p:spPr>
        <p:txBody>
          <a:bodyPr wrap="square">
            <a:spAutoFit/>
          </a:bodyPr>
          <a:lstStyle/>
          <a:p>
            <a:pPr algn="ctr"/>
            <a:r>
              <a:rPr lang="en-US" sz="2400" b="1" dirty="0">
                <a:latin typeface="Century Gothic" panose="020B0502020202020204" pitchFamily="34" charset="0"/>
              </a:rPr>
              <a:t>“I fell off my horse. Is my horse ok? I need to get back on.”</a:t>
            </a:r>
          </a:p>
        </p:txBody>
      </p:sp>
    </p:spTree>
    <p:extLst>
      <p:ext uri="{BB962C8B-B14F-4D97-AF65-F5344CB8AC3E}">
        <p14:creationId xmlns:p14="http://schemas.microsoft.com/office/powerpoint/2010/main" val="2165247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53CD82-DD83-A9F2-C5CA-C9B22BB456A7}"/>
              </a:ext>
            </a:extLst>
          </p:cNvPr>
          <p:cNvPicPr>
            <a:picLocks noChangeAspect="1"/>
          </p:cNvPicPr>
          <p:nvPr/>
        </p:nvPicPr>
        <p:blipFill>
          <a:blip r:embed="rId2"/>
          <a:stretch>
            <a:fillRect/>
          </a:stretch>
        </p:blipFill>
        <p:spPr>
          <a:xfrm>
            <a:off x="416907" y="1451348"/>
            <a:ext cx="5610367" cy="1977652"/>
          </a:xfrm>
          <a:prstGeom prst="rect">
            <a:avLst/>
          </a:prstGeom>
        </p:spPr>
      </p:pic>
      <p:pic>
        <p:nvPicPr>
          <p:cNvPr id="5" name="Picture 2">
            <a:extLst>
              <a:ext uri="{FF2B5EF4-FFF2-40B4-BE49-F238E27FC236}">
                <a16:creationId xmlns:a16="http://schemas.microsoft.com/office/drawing/2014/main" id="{4343C11E-FD51-C715-D007-286F463FA8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34718" y="1140635"/>
            <a:ext cx="4416664" cy="571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7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AI-generated content may be incorrect.">
            <a:extLst>
              <a:ext uri="{FF2B5EF4-FFF2-40B4-BE49-F238E27FC236}">
                <a16:creationId xmlns:a16="http://schemas.microsoft.com/office/drawing/2014/main" id="{9922FC13-41F7-2A92-0202-2DB7E5DC5CA3}"/>
              </a:ext>
            </a:extLst>
          </p:cNvPr>
          <p:cNvPicPr>
            <a:picLocks noChangeAspect="1"/>
          </p:cNvPicPr>
          <p:nvPr/>
        </p:nvPicPr>
        <p:blipFill>
          <a:blip r:embed="rId2">
            <a:extLst>
              <a:ext uri="{28A0092B-C50C-407E-A947-70E740481C1C}">
                <a14:useLocalDpi xmlns:a14="http://schemas.microsoft.com/office/drawing/2010/main" val="0"/>
              </a:ext>
            </a:extLst>
          </a:blip>
          <a:srcRect t="20047" b="39373"/>
          <a:stretch>
            <a:fillRect/>
          </a:stretch>
        </p:blipFill>
        <p:spPr>
          <a:xfrm>
            <a:off x="2029056" y="1170403"/>
            <a:ext cx="8133887" cy="247553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12AF11C-E409-30FC-F694-AB00595F2E8B}"/>
              </a:ext>
            </a:extLst>
          </p:cNvPr>
          <p:cNvSpPr>
            <a:spLocks noGrp="1"/>
          </p:cNvSpPr>
          <p:nvPr>
            <p:ph idx="1"/>
          </p:nvPr>
        </p:nvSpPr>
        <p:spPr>
          <a:xfrm>
            <a:off x="313847" y="3752850"/>
            <a:ext cx="11700944" cy="3105150"/>
          </a:xfrm>
        </p:spPr>
        <p:txBody>
          <a:bodyPr anchor="ctr">
            <a:normAutofit/>
          </a:bodyPr>
          <a:lstStyle/>
          <a:p>
            <a:r>
              <a:rPr lang="en-US" sz="1800" dirty="0"/>
              <a:t>The higher level and the longer you are as an equestrian, the more likely you are to consider yourself an athlete.</a:t>
            </a:r>
          </a:p>
          <a:p>
            <a:r>
              <a:rPr lang="en-US" sz="1800" dirty="0"/>
              <a:t>But you have to make it there and last! So how do we keep you healthy?</a:t>
            </a:r>
          </a:p>
          <a:p>
            <a:r>
              <a:rPr lang="en-US" sz="1800" dirty="0"/>
              <a:t>Equestrians </a:t>
            </a:r>
            <a:r>
              <a:rPr lang="en-US" sz="1800" b="1" dirty="0"/>
              <a:t>ARE</a:t>
            </a:r>
            <a:r>
              <a:rPr lang="en-US" sz="1800" dirty="0"/>
              <a:t> athletes.</a:t>
            </a:r>
          </a:p>
          <a:p>
            <a:r>
              <a:rPr lang="en-US" sz="1800" dirty="0"/>
              <a:t>Because they are athletes, they need to treat their bodies, both physically and mentally, the way athletes do.</a:t>
            </a:r>
            <a:endParaRPr lang="en-US" sz="1400" dirty="0"/>
          </a:p>
          <a:p>
            <a:r>
              <a:rPr lang="en-US" sz="1800" dirty="0"/>
              <a:t>Partnership between rider and horse can only happen if </a:t>
            </a:r>
            <a:r>
              <a:rPr lang="en-US" sz="1800" b="1" dirty="0"/>
              <a:t>BOTH</a:t>
            </a:r>
            <a:r>
              <a:rPr lang="en-US" sz="1800" dirty="0"/>
              <a:t> partners are safe and healthy.    </a:t>
            </a:r>
          </a:p>
          <a:p>
            <a:r>
              <a:rPr lang="en-US" sz="1800" dirty="0"/>
              <a:t>Sometimes it doesn’t make sense to just “get back on the horse.”</a:t>
            </a:r>
            <a:endParaRPr lang="en-US" sz="1000" dirty="0"/>
          </a:p>
          <a:p>
            <a:endParaRPr lang="en-US" sz="1800" dirty="0"/>
          </a:p>
        </p:txBody>
      </p:sp>
      <p:sp>
        <p:nvSpPr>
          <p:cNvPr id="5" name="Title 4">
            <a:extLst>
              <a:ext uri="{FF2B5EF4-FFF2-40B4-BE49-F238E27FC236}">
                <a16:creationId xmlns:a16="http://schemas.microsoft.com/office/drawing/2014/main" id="{C75DED0C-D908-1798-5DA6-D41C9EC9859F}"/>
              </a:ext>
            </a:extLst>
          </p:cNvPr>
          <p:cNvSpPr>
            <a:spLocks noGrp="1"/>
          </p:cNvSpPr>
          <p:nvPr>
            <p:ph type="title"/>
          </p:nvPr>
        </p:nvSpPr>
        <p:spPr/>
        <p:txBody>
          <a:bodyPr>
            <a:normAutofit fontScale="90000"/>
          </a:bodyPr>
          <a:lstStyle/>
          <a:p>
            <a:r>
              <a:rPr lang="en-US" dirty="0"/>
              <a:t>Staying Strong in the Saddle: </a:t>
            </a:r>
            <a:br>
              <a:rPr lang="en-US" dirty="0"/>
            </a:br>
            <a:r>
              <a:rPr lang="en-US" dirty="0"/>
              <a:t>Challenging Beliefs</a:t>
            </a:r>
          </a:p>
        </p:txBody>
      </p:sp>
    </p:spTree>
    <p:extLst>
      <p:ext uri="{BB962C8B-B14F-4D97-AF65-F5344CB8AC3E}">
        <p14:creationId xmlns:p14="http://schemas.microsoft.com/office/powerpoint/2010/main" val="418771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7C9B-6D85-1DBD-67D1-36C611AC0ACC}"/>
              </a:ext>
            </a:extLst>
          </p:cNvPr>
          <p:cNvSpPr>
            <a:spLocks noGrp="1"/>
          </p:cNvSpPr>
          <p:nvPr>
            <p:ph type="title"/>
          </p:nvPr>
        </p:nvSpPr>
        <p:spPr/>
        <p:txBody>
          <a:bodyPr vert="horz" lIns="91440" tIns="45720" rIns="91440" bIns="45720" rtlCol="0" anchor="ctr">
            <a:normAutofit/>
          </a:bodyPr>
          <a:lstStyle/>
          <a:p>
            <a:r>
              <a:rPr lang="en-US" sz="3400" dirty="0"/>
              <a:t>Belief #3</a:t>
            </a:r>
          </a:p>
        </p:txBody>
      </p:sp>
      <p:sp>
        <p:nvSpPr>
          <p:cNvPr id="3" name="Content Placeholder 2">
            <a:extLst>
              <a:ext uri="{FF2B5EF4-FFF2-40B4-BE49-F238E27FC236}">
                <a16:creationId xmlns:a16="http://schemas.microsoft.com/office/drawing/2014/main" id="{DC1B17BA-35B8-C3D0-DF49-747A4698FA3C}"/>
              </a:ext>
            </a:extLst>
          </p:cNvPr>
          <p:cNvSpPr>
            <a:spLocks noGrp="1"/>
          </p:cNvSpPr>
          <p:nvPr>
            <p:ph idx="1"/>
          </p:nvPr>
        </p:nvSpPr>
        <p:spPr>
          <a:xfrm>
            <a:off x="473336" y="2172550"/>
            <a:ext cx="7852843" cy="4536589"/>
          </a:xfrm>
        </p:spPr>
        <p:txBody>
          <a:bodyPr vert="horz" lIns="91440" tIns="45720" rIns="91440" bIns="45720" rtlCol="0" anchor="t">
            <a:normAutofit fontScale="92500" lnSpcReduction="20000"/>
          </a:bodyPr>
          <a:lstStyle/>
          <a:p>
            <a:r>
              <a:rPr lang="en-US" sz="2400" dirty="0"/>
              <a:t>What do we know about equestrian injuries?</a:t>
            </a:r>
          </a:p>
          <a:p>
            <a:pPr lvl="1"/>
            <a:r>
              <a:rPr lang="en-US" dirty="0"/>
              <a:t>Gender distribution and injury patterns depend on the discipline</a:t>
            </a:r>
          </a:p>
          <a:p>
            <a:pPr lvl="1"/>
            <a:r>
              <a:rPr lang="en-US" dirty="0"/>
              <a:t>Age of injury varies as equestrian sports are lifelong </a:t>
            </a:r>
          </a:p>
          <a:p>
            <a:pPr lvl="1"/>
            <a:r>
              <a:rPr lang="en-US" dirty="0"/>
              <a:t>Can occur in competition, leisure activity,  practice, unmounted equestrian activity </a:t>
            </a:r>
          </a:p>
          <a:p>
            <a:pPr lvl="1"/>
            <a:r>
              <a:rPr lang="en-US" dirty="0"/>
              <a:t>Environmental conditions </a:t>
            </a:r>
          </a:p>
          <a:p>
            <a:pPr lvl="1"/>
            <a:r>
              <a:rPr lang="en-US" dirty="0"/>
              <a:t>Modifiable risk factors</a:t>
            </a:r>
          </a:p>
          <a:p>
            <a:pPr lvl="1"/>
            <a:r>
              <a:rPr lang="en-US" dirty="0"/>
              <a:t>Experience </a:t>
            </a:r>
          </a:p>
          <a:p>
            <a:pPr lvl="1"/>
            <a:endParaRPr lang="en-US" dirty="0"/>
          </a:p>
          <a:p>
            <a:r>
              <a:rPr lang="en-US" sz="2400" dirty="0"/>
              <a:t>FALLS = #1 cause of injury </a:t>
            </a:r>
          </a:p>
          <a:p>
            <a:pPr lvl="1"/>
            <a:r>
              <a:rPr lang="en-US" dirty="0"/>
              <a:t>Unexpected horse behaviors, in the saddle or unmounted activity </a:t>
            </a:r>
          </a:p>
          <a:p>
            <a:pPr lvl="1"/>
            <a:r>
              <a:rPr lang="en-US" dirty="0"/>
              <a:t>Handling horses on the ground </a:t>
            </a:r>
          </a:p>
          <a:p>
            <a:pPr lvl="1"/>
            <a:r>
              <a:rPr lang="en-US" dirty="0"/>
              <a:t>Unmounted horse activity </a:t>
            </a:r>
          </a:p>
        </p:txBody>
      </p:sp>
      <p:pic>
        <p:nvPicPr>
          <p:cNvPr id="6" name="Content Placeholder 5" descr="A child riding a horse&#10;&#10;AI-generated content may be incorrect.">
            <a:extLst>
              <a:ext uri="{FF2B5EF4-FFF2-40B4-BE49-F238E27FC236}">
                <a16:creationId xmlns:a16="http://schemas.microsoft.com/office/drawing/2014/main" id="{74985009-B8A7-4BC5-ABE5-44EDAB27ADB3}"/>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r="4930"/>
          <a:stretch>
            <a:fillRect/>
          </a:stretch>
        </p:blipFill>
        <p:spPr>
          <a:xfrm rot="5400000">
            <a:off x="8398304" y="2600156"/>
            <a:ext cx="4051004" cy="3195792"/>
          </a:xfrm>
          <a:prstGeom prst="rect">
            <a:avLst/>
          </a:prstGeom>
        </p:spPr>
      </p:pic>
      <p:sp>
        <p:nvSpPr>
          <p:cNvPr id="5" name="TextBox 4">
            <a:extLst>
              <a:ext uri="{FF2B5EF4-FFF2-40B4-BE49-F238E27FC236}">
                <a16:creationId xmlns:a16="http://schemas.microsoft.com/office/drawing/2014/main" id="{712F96C0-1CB6-131E-0726-FBE6CDA67839}"/>
              </a:ext>
            </a:extLst>
          </p:cNvPr>
          <p:cNvSpPr txBox="1"/>
          <p:nvPr/>
        </p:nvSpPr>
        <p:spPr>
          <a:xfrm>
            <a:off x="579666" y="1115461"/>
            <a:ext cx="11025963" cy="461665"/>
          </a:xfrm>
          <a:prstGeom prst="rect">
            <a:avLst/>
          </a:prstGeom>
          <a:noFill/>
        </p:spPr>
        <p:txBody>
          <a:bodyPr wrap="square">
            <a:spAutoFit/>
          </a:bodyPr>
          <a:lstStyle/>
          <a:p>
            <a:pPr algn="ctr"/>
            <a:r>
              <a:rPr lang="en-US" sz="2400" b="1" dirty="0">
                <a:latin typeface="Century Gothic" panose="020B0502020202020204" pitchFamily="34" charset="0"/>
              </a:rPr>
              <a:t>“There isn’t anything you can do to prevent injuries. They just happen.”</a:t>
            </a:r>
          </a:p>
        </p:txBody>
      </p:sp>
    </p:spTree>
    <p:extLst>
      <p:ext uri="{BB962C8B-B14F-4D97-AF65-F5344CB8AC3E}">
        <p14:creationId xmlns:p14="http://schemas.microsoft.com/office/powerpoint/2010/main" val="4052119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F0F14-AA68-D439-635B-7ABC601C6E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D7A68-7295-3C0F-BB33-2762D1D40C64}"/>
              </a:ext>
            </a:extLst>
          </p:cNvPr>
          <p:cNvSpPr>
            <a:spLocks noGrp="1"/>
          </p:cNvSpPr>
          <p:nvPr>
            <p:ph type="title"/>
          </p:nvPr>
        </p:nvSpPr>
        <p:spPr>
          <a:xfrm>
            <a:off x="473336" y="243878"/>
            <a:ext cx="10174786" cy="1063487"/>
          </a:xfrm>
        </p:spPr>
        <p:txBody>
          <a:bodyPr vert="horz" lIns="91440" tIns="45720" rIns="91440" bIns="45720" rtlCol="0" anchor="t">
            <a:noAutofit/>
          </a:bodyPr>
          <a:lstStyle/>
          <a:p>
            <a:r>
              <a:rPr lang="en-US" dirty="0"/>
              <a:t>Belief #3 </a:t>
            </a:r>
            <a:br>
              <a:rPr lang="en-US" dirty="0"/>
            </a:br>
            <a:endParaRPr lang="en-US" dirty="0"/>
          </a:p>
        </p:txBody>
      </p:sp>
      <p:sp>
        <p:nvSpPr>
          <p:cNvPr id="8" name="Content Placeholder 7">
            <a:extLst>
              <a:ext uri="{FF2B5EF4-FFF2-40B4-BE49-F238E27FC236}">
                <a16:creationId xmlns:a16="http://schemas.microsoft.com/office/drawing/2014/main" id="{5BE4D9AD-EA32-5416-52EE-E0E94F6F6373}"/>
              </a:ext>
            </a:extLst>
          </p:cNvPr>
          <p:cNvSpPr>
            <a:spLocks noGrp="1"/>
          </p:cNvSpPr>
          <p:nvPr>
            <p:ph idx="1"/>
          </p:nvPr>
        </p:nvSpPr>
        <p:spPr>
          <a:xfrm>
            <a:off x="535335" y="1805849"/>
            <a:ext cx="6650478" cy="4745728"/>
          </a:xfrm>
        </p:spPr>
        <p:txBody>
          <a:bodyPr vert="horz" lIns="91440" tIns="45720" rIns="91440" bIns="45720" rtlCol="0" anchor="t">
            <a:normAutofit fontScale="92500" lnSpcReduction="10000"/>
          </a:bodyPr>
          <a:lstStyle/>
          <a:p>
            <a:r>
              <a:rPr lang="en-US" sz="2400" b="1" u="sng" dirty="0"/>
              <a:t>Falls = #1 cause of injury</a:t>
            </a:r>
          </a:p>
          <a:p>
            <a:pPr lvl="1"/>
            <a:r>
              <a:rPr lang="en-US" dirty="0"/>
              <a:t>PREVENTION!</a:t>
            </a:r>
          </a:p>
          <a:p>
            <a:pPr lvl="1"/>
            <a:r>
              <a:rPr lang="en-US" dirty="0"/>
              <a:t>Modernization of equestrian sports</a:t>
            </a:r>
          </a:p>
          <a:p>
            <a:pPr lvl="2"/>
            <a:r>
              <a:rPr lang="en-US" sz="2400" dirty="0"/>
              <a:t>Improved helmets</a:t>
            </a:r>
          </a:p>
          <a:p>
            <a:pPr lvl="2"/>
            <a:r>
              <a:rPr lang="en-US" sz="2400" dirty="0"/>
              <a:t>Safety vests</a:t>
            </a:r>
          </a:p>
          <a:p>
            <a:pPr lvl="2"/>
            <a:r>
              <a:rPr lang="en-US" sz="2400" dirty="0"/>
              <a:t>Properly fitting horse tack </a:t>
            </a:r>
          </a:p>
          <a:p>
            <a:pPr lvl="2"/>
            <a:r>
              <a:rPr lang="en-US" sz="2400" dirty="0"/>
              <a:t>Safety tack</a:t>
            </a:r>
          </a:p>
          <a:p>
            <a:pPr lvl="2"/>
            <a:r>
              <a:rPr lang="en-US" sz="2400" dirty="0"/>
              <a:t>Noise dampening horse ear bonnets or earplugs</a:t>
            </a:r>
          </a:p>
          <a:p>
            <a:pPr lvl="1"/>
            <a:r>
              <a:rPr lang="en-US" dirty="0"/>
              <a:t>Appropriate rider-horse match </a:t>
            </a:r>
          </a:p>
          <a:p>
            <a:pPr lvl="2"/>
            <a:r>
              <a:rPr lang="en-US" sz="2400" dirty="0"/>
              <a:t>Emergency dismounts, knowing how to fall</a:t>
            </a:r>
          </a:p>
          <a:p>
            <a:pPr lvl="1"/>
            <a:r>
              <a:rPr lang="en-US" dirty="0"/>
              <a:t>Education </a:t>
            </a:r>
          </a:p>
          <a:p>
            <a:pPr lvl="1"/>
            <a:r>
              <a:rPr lang="en-US" dirty="0"/>
              <a:t>Proper use of equipment and tack</a:t>
            </a:r>
          </a:p>
        </p:txBody>
      </p:sp>
      <p:pic>
        <p:nvPicPr>
          <p:cNvPr id="16" name="Picture 15" descr="A person riding a horse&#10;&#10;AI-generated content may be incorrect.">
            <a:extLst>
              <a:ext uri="{FF2B5EF4-FFF2-40B4-BE49-F238E27FC236}">
                <a16:creationId xmlns:a16="http://schemas.microsoft.com/office/drawing/2014/main" id="{D94DB14E-1403-501B-31D0-F44D82575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412633" y="2217193"/>
            <a:ext cx="3429969" cy="2572476"/>
          </a:xfrm>
          <a:prstGeom prst="rect">
            <a:avLst/>
          </a:prstGeom>
        </p:spPr>
      </p:pic>
      <p:pic>
        <p:nvPicPr>
          <p:cNvPr id="10" name="Picture 9">
            <a:extLst>
              <a:ext uri="{FF2B5EF4-FFF2-40B4-BE49-F238E27FC236}">
                <a16:creationId xmlns:a16="http://schemas.microsoft.com/office/drawing/2014/main" id="{6B3EAD3A-4D6D-29CD-4F61-FCBB2CDC03C4}"/>
              </a:ext>
            </a:extLst>
          </p:cNvPr>
          <p:cNvPicPr>
            <a:picLocks noChangeAspect="1"/>
          </p:cNvPicPr>
          <p:nvPr/>
        </p:nvPicPr>
        <p:blipFill>
          <a:blip r:embed="rId3"/>
          <a:stretch>
            <a:fillRect/>
          </a:stretch>
        </p:blipFill>
        <p:spPr>
          <a:xfrm>
            <a:off x="8129653" y="5280874"/>
            <a:ext cx="3995928" cy="1538432"/>
          </a:xfrm>
          <a:prstGeom prst="rect">
            <a:avLst/>
          </a:prstGeom>
        </p:spPr>
      </p:pic>
      <p:sp>
        <p:nvSpPr>
          <p:cNvPr id="3" name="TextBox 2">
            <a:extLst>
              <a:ext uri="{FF2B5EF4-FFF2-40B4-BE49-F238E27FC236}">
                <a16:creationId xmlns:a16="http://schemas.microsoft.com/office/drawing/2014/main" id="{5899F80D-BFB2-0F67-F2A3-2311779EA8BD}"/>
              </a:ext>
            </a:extLst>
          </p:cNvPr>
          <p:cNvSpPr txBox="1"/>
          <p:nvPr/>
        </p:nvSpPr>
        <p:spPr>
          <a:xfrm>
            <a:off x="569033" y="1115461"/>
            <a:ext cx="11025963" cy="461665"/>
          </a:xfrm>
          <a:prstGeom prst="rect">
            <a:avLst/>
          </a:prstGeom>
          <a:noFill/>
        </p:spPr>
        <p:txBody>
          <a:bodyPr wrap="square">
            <a:spAutoFit/>
          </a:bodyPr>
          <a:lstStyle/>
          <a:p>
            <a:pPr algn="ctr"/>
            <a:r>
              <a:rPr lang="en-US" sz="2400" b="1" dirty="0">
                <a:latin typeface="Century Gothic" panose="020B0502020202020204" pitchFamily="34" charset="0"/>
              </a:rPr>
              <a:t>“There isn’t anything you can do to prevent injuries. They just happen.”</a:t>
            </a:r>
          </a:p>
        </p:txBody>
      </p:sp>
    </p:spTree>
    <p:extLst>
      <p:ext uri="{BB962C8B-B14F-4D97-AF65-F5344CB8AC3E}">
        <p14:creationId xmlns:p14="http://schemas.microsoft.com/office/powerpoint/2010/main" val="2950068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43E6-1A04-0772-FD9B-76A2DBB047D4}"/>
              </a:ext>
            </a:extLst>
          </p:cNvPr>
          <p:cNvSpPr>
            <a:spLocks noGrp="1"/>
          </p:cNvSpPr>
          <p:nvPr>
            <p:ph type="title"/>
          </p:nvPr>
        </p:nvSpPr>
        <p:spPr/>
        <p:txBody>
          <a:bodyPr>
            <a:normAutofit/>
          </a:bodyPr>
          <a:lstStyle/>
          <a:p>
            <a:r>
              <a:rPr lang="en-US" dirty="0"/>
              <a:t>Belief #3</a:t>
            </a:r>
          </a:p>
        </p:txBody>
      </p:sp>
      <p:sp>
        <p:nvSpPr>
          <p:cNvPr id="3" name="Content Placeholder 2">
            <a:extLst>
              <a:ext uri="{FF2B5EF4-FFF2-40B4-BE49-F238E27FC236}">
                <a16:creationId xmlns:a16="http://schemas.microsoft.com/office/drawing/2014/main" id="{0E9C345B-27CA-561C-ADFC-42908C2C9F49}"/>
              </a:ext>
            </a:extLst>
          </p:cNvPr>
          <p:cNvSpPr>
            <a:spLocks noGrp="1"/>
          </p:cNvSpPr>
          <p:nvPr>
            <p:ph idx="1"/>
          </p:nvPr>
        </p:nvSpPr>
        <p:spPr>
          <a:xfrm>
            <a:off x="544512" y="1884327"/>
            <a:ext cx="9014158" cy="4745728"/>
          </a:xfrm>
        </p:spPr>
        <p:txBody>
          <a:bodyPr anchor="t">
            <a:normAutofit/>
          </a:bodyPr>
          <a:lstStyle/>
          <a:p>
            <a:r>
              <a:rPr lang="en-US" sz="2000" b="1" u="sng" dirty="0"/>
              <a:t>Helmets</a:t>
            </a:r>
          </a:p>
          <a:p>
            <a:pPr lvl="1"/>
            <a:r>
              <a:rPr lang="en-US" sz="1800" dirty="0"/>
              <a:t>Not required for all equestrian activity </a:t>
            </a:r>
          </a:p>
          <a:p>
            <a:pPr lvl="2"/>
            <a:r>
              <a:rPr lang="en-US" sz="1600" dirty="0"/>
              <a:t>Only mandated by several states </a:t>
            </a:r>
          </a:p>
          <a:p>
            <a:pPr lvl="2"/>
            <a:r>
              <a:rPr lang="en-US" sz="1600" dirty="0"/>
              <a:t>No uniform European Union law on helmet use </a:t>
            </a:r>
          </a:p>
          <a:p>
            <a:pPr lvl="3"/>
            <a:r>
              <a:rPr lang="en-US" sz="1400" dirty="0"/>
              <a:t>UK, Germany, &amp; other countries laws for pediatric use</a:t>
            </a:r>
          </a:p>
          <a:p>
            <a:pPr lvl="1"/>
            <a:r>
              <a:rPr lang="en-US" sz="1800" dirty="0"/>
              <a:t>Mounted and unmounted horse activity </a:t>
            </a:r>
          </a:p>
          <a:p>
            <a:pPr lvl="1"/>
            <a:r>
              <a:rPr lang="en-US" sz="1800" dirty="0"/>
              <a:t>Helmets reduce head injury severity but not necessarily the incidence of head injury </a:t>
            </a:r>
          </a:p>
          <a:p>
            <a:pPr lvl="2"/>
            <a:r>
              <a:rPr lang="en-US" sz="1600" dirty="0"/>
              <a:t>Not wearing helmet more likely to sustain intracranial hemorrhage </a:t>
            </a:r>
          </a:p>
          <a:p>
            <a:pPr lvl="2"/>
            <a:r>
              <a:rPr lang="en-US" sz="1600" dirty="0"/>
              <a:t>In Olympic equestrian disciplines, the use of helmets vs previous eras when they were not required has shown a </a:t>
            </a:r>
            <a:r>
              <a:rPr lang="en-US" sz="1600" b="1" i="1" dirty="0"/>
              <a:t>fivefold decrease </a:t>
            </a:r>
            <a:r>
              <a:rPr lang="en-US" sz="1600" dirty="0"/>
              <a:t>in the risk of traumatic cerebral hemorrhage, reduced severity of traumatic brain injuries (TBIs), and reduced length of associated hospital admissions</a:t>
            </a:r>
          </a:p>
          <a:p>
            <a:pPr lvl="2"/>
            <a:r>
              <a:rPr lang="en-US" sz="1600" dirty="0"/>
              <a:t>Some studies have shown inconsistent use of helmets as well as improper fitting of helmets </a:t>
            </a:r>
          </a:p>
          <a:p>
            <a:pPr marL="914400" lvl="2" indent="0">
              <a:buNone/>
            </a:pPr>
            <a:endParaRPr lang="en-US" sz="1600" dirty="0"/>
          </a:p>
          <a:p>
            <a:pPr marL="457200" lvl="1" indent="0">
              <a:buNone/>
            </a:pPr>
            <a:r>
              <a:rPr lang="en-US" sz="1800" b="1" i="1" dirty="0"/>
              <a:t>	        </a:t>
            </a:r>
            <a:r>
              <a:rPr lang="en-US" sz="1800" b="1" i="1" u="sng" dirty="0"/>
              <a:t>**WATCH OUT FOR CONCUSSION**</a:t>
            </a:r>
          </a:p>
        </p:txBody>
      </p:sp>
      <p:pic>
        <p:nvPicPr>
          <p:cNvPr id="6" name="Content Placeholder 5" descr="A person wearing a helmet&#10;&#10;AI-generated content may be incorrect.">
            <a:extLst>
              <a:ext uri="{FF2B5EF4-FFF2-40B4-BE49-F238E27FC236}">
                <a16:creationId xmlns:a16="http://schemas.microsoft.com/office/drawing/2014/main" id="{B9E05186-A6D6-E0BB-B33E-BA38E8E1BB8B}"/>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rot="5400000">
            <a:off x="9388300" y="2388590"/>
            <a:ext cx="3105663" cy="2328681"/>
          </a:xfrm>
        </p:spPr>
      </p:pic>
      <p:sp>
        <p:nvSpPr>
          <p:cNvPr id="4" name="TextBox 3">
            <a:extLst>
              <a:ext uri="{FF2B5EF4-FFF2-40B4-BE49-F238E27FC236}">
                <a16:creationId xmlns:a16="http://schemas.microsoft.com/office/drawing/2014/main" id="{E51E8DD4-FBA8-3A50-B7F3-5301F501A68A}"/>
              </a:ext>
            </a:extLst>
          </p:cNvPr>
          <p:cNvSpPr txBox="1"/>
          <p:nvPr/>
        </p:nvSpPr>
        <p:spPr>
          <a:xfrm>
            <a:off x="569033" y="1115461"/>
            <a:ext cx="11025963" cy="461665"/>
          </a:xfrm>
          <a:prstGeom prst="rect">
            <a:avLst/>
          </a:prstGeom>
          <a:noFill/>
        </p:spPr>
        <p:txBody>
          <a:bodyPr wrap="square">
            <a:spAutoFit/>
          </a:bodyPr>
          <a:lstStyle/>
          <a:p>
            <a:pPr algn="ctr"/>
            <a:r>
              <a:rPr lang="en-US" sz="2400" b="1" dirty="0">
                <a:latin typeface="Century Gothic" panose="020B0502020202020204" pitchFamily="34" charset="0"/>
              </a:rPr>
              <a:t>“There isn’t anything you can do to prevent injuries. They just happen.”</a:t>
            </a:r>
          </a:p>
        </p:txBody>
      </p:sp>
    </p:spTree>
    <p:extLst>
      <p:ext uri="{BB962C8B-B14F-4D97-AF65-F5344CB8AC3E}">
        <p14:creationId xmlns:p14="http://schemas.microsoft.com/office/powerpoint/2010/main" val="321235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DFD2A-1738-26F0-B9C8-5663F71AA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C3BA6-1251-FC8D-D548-68D813593755}"/>
              </a:ext>
            </a:extLst>
          </p:cNvPr>
          <p:cNvSpPr>
            <a:spLocks noGrp="1"/>
          </p:cNvSpPr>
          <p:nvPr>
            <p:ph type="title"/>
          </p:nvPr>
        </p:nvSpPr>
        <p:spPr/>
        <p:txBody>
          <a:bodyPr vert="horz" lIns="91440" tIns="45720" rIns="91440" bIns="45720" rtlCol="0" anchor="ctr">
            <a:normAutofit/>
          </a:bodyPr>
          <a:lstStyle/>
          <a:p>
            <a:r>
              <a:rPr lang="en-US" sz="3400" dirty="0"/>
              <a:t>Belief #3</a:t>
            </a:r>
          </a:p>
        </p:txBody>
      </p:sp>
      <p:sp>
        <p:nvSpPr>
          <p:cNvPr id="3" name="Content Placeholder 2">
            <a:extLst>
              <a:ext uri="{FF2B5EF4-FFF2-40B4-BE49-F238E27FC236}">
                <a16:creationId xmlns:a16="http://schemas.microsoft.com/office/drawing/2014/main" id="{2B38712D-DD3D-6AE4-2F04-DA9B36897150}"/>
              </a:ext>
            </a:extLst>
          </p:cNvPr>
          <p:cNvSpPr>
            <a:spLocks noGrp="1"/>
          </p:cNvSpPr>
          <p:nvPr>
            <p:ph idx="1"/>
          </p:nvPr>
        </p:nvSpPr>
        <p:spPr>
          <a:xfrm>
            <a:off x="338195" y="2068561"/>
            <a:ext cx="8167852" cy="3949464"/>
          </a:xfrm>
        </p:spPr>
        <p:txBody>
          <a:bodyPr vert="horz" lIns="91440" tIns="45720" rIns="91440" bIns="45720" rtlCol="0" anchor="t">
            <a:noAutofit/>
          </a:bodyPr>
          <a:lstStyle/>
          <a:p>
            <a:pPr marL="0"/>
            <a:r>
              <a:rPr lang="en-US" sz="2200" b="1" u="sng" dirty="0"/>
              <a:t>Injury patterns</a:t>
            </a:r>
          </a:p>
          <a:p>
            <a:pPr marL="457200" lvl="1"/>
            <a:r>
              <a:rPr lang="en-US" sz="2200" dirty="0"/>
              <a:t>Increased use of helmets is improving and changing head injury </a:t>
            </a:r>
          </a:p>
          <a:p>
            <a:pPr marL="457200" lvl="1"/>
            <a:r>
              <a:rPr lang="en-US" sz="2200" dirty="0"/>
              <a:t>Potentially change to more extremity fractures </a:t>
            </a:r>
          </a:p>
          <a:p>
            <a:pPr marL="0"/>
            <a:r>
              <a:rPr lang="en-US" sz="2200" b="1" u="sng" dirty="0"/>
              <a:t>Types of injury </a:t>
            </a:r>
          </a:p>
          <a:p>
            <a:pPr marL="457200" lvl="1"/>
            <a:r>
              <a:rPr lang="en-US" sz="2200" dirty="0"/>
              <a:t>Head injury </a:t>
            </a:r>
          </a:p>
          <a:p>
            <a:pPr marL="457200" lvl="1"/>
            <a:r>
              <a:rPr lang="en-US" sz="2200" dirty="0"/>
              <a:t>Extremity fractures </a:t>
            </a:r>
          </a:p>
          <a:p>
            <a:pPr marL="457200" lvl="1"/>
            <a:r>
              <a:rPr lang="en-US" sz="2200" dirty="0"/>
              <a:t>Lacerations/soft tissue contusions</a:t>
            </a:r>
          </a:p>
          <a:p>
            <a:pPr marL="457200" lvl="1"/>
            <a:r>
              <a:rPr lang="en-US" sz="2200" dirty="0"/>
              <a:t>Chest injury </a:t>
            </a:r>
          </a:p>
          <a:p>
            <a:pPr marL="457200" lvl="1"/>
            <a:r>
              <a:rPr lang="en-US" sz="2200" dirty="0"/>
              <a:t>Facial injury </a:t>
            </a:r>
          </a:p>
          <a:p>
            <a:pPr marL="457200" lvl="1"/>
            <a:r>
              <a:rPr lang="en-US" sz="2200" dirty="0"/>
              <a:t>Abdominal injury </a:t>
            </a:r>
          </a:p>
          <a:p>
            <a:pPr marL="457200" lvl="1"/>
            <a:r>
              <a:rPr lang="en-US" sz="2200" dirty="0"/>
              <a:t>Spinal cord injury/spinal fractures </a:t>
            </a:r>
          </a:p>
        </p:txBody>
      </p:sp>
      <p:pic>
        <p:nvPicPr>
          <p:cNvPr id="14" name="Content Placeholder 13" descr="A child holding a teddy bear&#10;&#10;AI-generated content may be incorrect.">
            <a:extLst>
              <a:ext uri="{FF2B5EF4-FFF2-40B4-BE49-F238E27FC236}">
                <a16:creationId xmlns:a16="http://schemas.microsoft.com/office/drawing/2014/main" id="{9E769E8E-FC83-EE46-BD7F-26836372510B}"/>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rot="5400000">
            <a:off x="8190408" y="2688330"/>
            <a:ext cx="4304279" cy="3227909"/>
          </a:xfrm>
        </p:spPr>
      </p:pic>
      <p:sp>
        <p:nvSpPr>
          <p:cNvPr id="4" name="TextBox 3">
            <a:extLst>
              <a:ext uri="{FF2B5EF4-FFF2-40B4-BE49-F238E27FC236}">
                <a16:creationId xmlns:a16="http://schemas.microsoft.com/office/drawing/2014/main" id="{08EE4737-BAE1-9BE3-B454-87D6BE0739E9}"/>
              </a:ext>
            </a:extLst>
          </p:cNvPr>
          <p:cNvSpPr txBox="1"/>
          <p:nvPr/>
        </p:nvSpPr>
        <p:spPr>
          <a:xfrm>
            <a:off x="569033" y="1115461"/>
            <a:ext cx="11025963" cy="461665"/>
          </a:xfrm>
          <a:prstGeom prst="rect">
            <a:avLst/>
          </a:prstGeom>
          <a:noFill/>
        </p:spPr>
        <p:txBody>
          <a:bodyPr wrap="square">
            <a:spAutoFit/>
          </a:bodyPr>
          <a:lstStyle/>
          <a:p>
            <a:pPr algn="ctr"/>
            <a:r>
              <a:rPr lang="en-US" sz="2400" b="1" dirty="0">
                <a:latin typeface="Century Gothic" panose="020B0502020202020204" pitchFamily="34" charset="0"/>
              </a:rPr>
              <a:t>“There isn’t anything you can do to prevent injuries. They just happen.”</a:t>
            </a:r>
          </a:p>
        </p:txBody>
      </p:sp>
    </p:spTree>
    <p:extLst>
      <p:ext uri="{BB962C8B-B14F-4D97-AF65-F5344CB8AC3E}">
        <p14:creationId xmlns:p14="http://schemas.microsoft.com/office/powerpoint/2010/main" val="3339051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CCC74-9107-212F-8AC7-D7D93EE71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735D7-89C8-E4E6-6C7D-EFFD3E86EF61}"/>
              </a:ext>
            </a:extLst>
          </p:cNvPr>
          <p:cNvSpPr>
            <a:spLocks noGrp="1"/>
          </p:cNvSpPr>
          <p:nvPr>
            <p:ph type="title"/>
          </p:nvPr>
        </p:nvSpPr>
        <p:spPr/>
        <p:txBody>
          <a:bodyPr vert="horz" lIns="91440" tIns="45720" rIns="91440" bIns="45720" rtlCol="0" anchor="ctr">
            <a:normAutofit/>
          </a:bodyPr>
          <a:lstStyle/>
          <a:p>
            <a:r>
              <a:rPr lang="en-US" sz="3400" dirty="0"/>
              <a:t>Belief #3</a:t>
            </a:r>
          </a:p>
        </p:txBody>
      </p:sp>
      <p:sp>
        <p:nvSpPr>
          <p:cNvPr id="3" name="Content Placeholder 2">
            <a:extLst>
              <a:ext uri="{FF2B5EF4-FFF2-40B4-BE49-F238E27FC236}">
                <a16:creationId xmlns:a16="http://schemas.microsoft.com/office/drawing/2014/main" id="{6A59EDD5-5322-914A-5FA3-9F76600B5ED5}"/>
              </a:ext>
            </a:extLst>
          </p:cNvPr>
          <p:cNvSpPr>
            <a:spLocks noGrp="1"/>
          </p:cNvSpPr>
          <p:nvPr>
            <p:ph idx="1"/>
          </p:nvPr>
        </p:nvSpPr>
        <p:spPr>
          <a:xfrm>
            <a:off x="433892" y="2286149"/>
            <a:ext cx="8058729" cy="2115578"/>
          </a:xfrm>
        </p:spPr>
        <p:txBody>
          <a:bodyPr vert="horz" lIns="91440" tIns="45720" rIns="91440" bIns="45720" rtlCol="0" anchor="t">
            <a:noAutofit/>
          </a:bodyPr>
          <a:lstStyle/>
          <a:p>
            <a:pPr marL="0"/>
            <a:r>
              <a:rPr lang="en-US" sz="2400" b="1" u="sng" dirty="0"/>
              <a:t>Safety vests</a:t>
            </a:r>
          </a:p>
          <a:p>
            <a:pPr marL="457200" lvl="1"/>
            <a:r>
              <a:rPr lang="en-US" dirty="0"/>
              <a:t>Low level of use among the general equestrian population </a:t>
            </a:r>
          </a:p>
          <a:p>
            <a:pPr marL="457200" lvl="1"/>
            <a:r>
              <a:rPr lang="en-US" dirty="0"/>
              <a:t>Studies variable, need more studies </a:t>
            </a:r>
          </a:p>
          <a:p>
            <a:pPr marL="457200" lvl="1"/>
            <a:r>
              <a:rPr lang="en-US" dirty="0"/>
              <a:t>Cross-country equestrians decreased injury rates and lowered severity of injury </a:t>
            </a:r>
          </a:p>
          <a:p>
            <a:pPr marL="228600" lvl="1" indent="0">
              <a:buNone/>
            </a:pPr>
            <a:r>
              <a:rPr lang="en-US" b="1" i="1" dirty="0"/>
              <a:t>** Cervical spine is not protected, leaving it at risk**</a:t>
            </a:r>
          </a:p>
          <a:p>
            <a:pPr marL="0"/>
            <a:r>
              <a:rPr lang="en-US" sz="2400" b="1" i="1" dirty="0"/>
              <a:t>Safety vests are mandatory in cross-country phase of three-day </a:t>
            </a:r>
            <a:r>
              <a:rPr lang="en-US" sz="2400" b="1" i="1" dirty="0" err="1"/>
              <a:t>Eventing</a:t>
            </a:r>
            <a:r>
              <a:rPr lang="en-US" sz="2400" b="1" i="1" dirty="0"/>
              <a:t>.</a:t>
            </a:r>
            <a:endParaRPr lang="en-US" sz="2400" b="1" i="1" u="sng" dirty="0"/>
          </a:p>
        </p:txBody>
      </p:sp>
      <p:pic>
        <p:nvPicPr>
          <p:cNvPr id="8" name="Content Placeholder 7" descr="A child riding a horse&#10;&#10;AI-generated content may be incorrect.">
            <a:extLst>
              <a:ext uri="{FF2B5EF4-FFF2-40B4-BE49-F238E27FC236}">
                <a16:creationId xmlns:a16="http://schemas.microsoft.com/office/drawing/2014/main" id="{E63581BF-931A-7CE6-B058-4A2C22225F9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rot="5400000">
            <a:off x="8172185" y="2829868"/>
            <a:ext cx="4352925" cy="3265487"/>
          </a:xfrm>
        </p:spPr>
      </p:pic>
      <p:sp>
        <p:nvSpPr>
          <p:cNvPr id="4" name="TextBox 3">
            <a:extLst>
              <a:ext uri="{FF2B5EF4-FFF2-40B4-BE49-F238E27FC236}">
                <a16:creationId xmlns:a16="http://schemas.microsoft.com/office/drawing/2014/main" id="{DEE44A71-58A5-09F6-80AB-193B511CF73C}"/>
              </a:ext>
            </a:extLst>
          </p:cNvPr>
          <p:cNvSpPr txBox="1"/>
          <p:nvPr/>
        </p:nvSpPr>
        <p:spPr>
          <a:xfrm>
            <a:off x="569033" y="1115461"/>
            <a:ext cx="11025963" cy="461665"/>
          </a:xfrm>
          <a:prstGeom prst="rect">
            <a:avLst/>
          </a:prstGeom>
          <a:noFill/>
        </p:spPr>
        <p:txBody>
          <a:bodyPr wrap="square">
            <a:spAutoFit/>
          </a:bodyPr>
          <a:lstStyle/>
          <a:p>
            <a:pPr algn="ctr"/>
            <a:r>
              <a:rPr lang="en-US" sz="2400" b="1" dirty="0">
                <a:latin typeface="Century Gothic" panose="020B0502020202020204" pitchFamily="34" charset="0"/>
              </a:rPr>
              <a:t>“There isn’t anything you can do to prevent injuries. They just happen.”</a:t>
            </a:r>
          </a:p>
        </p:txBody>
      </p:sp>
    </p:spTree>
    <p:extLst>
      <p:ext uri="{BB962C8B-B14F-4D97-AF65-F5344CB8AC3E}">
        <p14:creationId xmlns:p14="http://schemas.microsoft.com/office/powerpoint/2010/main" val="953594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EB95-3053-9CAF-C9A4-23D8408E9FE0}"/>
              </a:ext>
            </a:extLst>
          </p:cNvPr>
          <p:cNvSpPr>
            <a:spLocks noGrp="1"/>
          </p:cNvSpPr>
          <p:nvPr>
            <p:ph type="title"/>
          </p:nvPr>
        </p:nvSpPr>
        <p:spPr/>
        <p:txBody>
          <a:bodyPr vert="horz" lIns="91440" tIns="45720" rIns="91440" bIns="45720" rtlCol="0" anchor="ctr">
            <a:normAutofit/>
          </a:bodyPr>
          <a:lstStyle/>
          <a:p>
            <a:r>
              <a:rPr lang="en-US" sz="3400" dirty="0"/>
              <a:t>Belief #3</a:t>
            </a:r>
          </a:p>
        </p:txBody>
      </p:sp>
      <p:sp>
        <p:nvSpPr>
          <p:cNvPr id="3" name="Content Placeholder 2">
            <a:extLst>
              <a:ext uri="{FF2B5EF4-FFF2-40B4-BE49-F238E27FC236}">
                <a16:creationId xmlns:a16="http://schemas.microsoft.com/office/drawing/2014/main" id="{078D20BB-7361-E882-ED34-102F8EC98A91}"/>
              </a:ext>
            </a:extLst>
          </p:cNvPr>
          <p:cNvSpPr>
            <a:spLocks noGrp="1"/>
          </p:cNvSpPr>
          <p:nvPr>
            <p:ph idx="1"/>
          </p:nvPr>
        </p:nvSpPr>
        <p:spPr>
          <a:xfrm>
            <a:off x="473336" y="2298971"/>
            <a:ext cx="7405390" cy="2162570"/>
          </a:xfrm>
        </p:spPr>
        <p:txBody>
          <a:bodyPr vert="horz" lIns="91440" tIns="45720" rIns="91440" bIns="45720" rtlCol="0" anchor="t">
            <a:normAutofit/>
          </a:bodyPr>
          <a:lstStyle/>
          <a:p>
            <a:r>
              <a:rPr lang="en-US" sz="2400" dirty="0"/>
              <a:t>Wearing an approved medical wristband containing the rider's name, contact number, allergies, and serious medical conditions can be helpful in the event of a medical emergency.</a:t>
            </a:r>
          </a:p>
        </p:txBody>
      </p:sp>
      <p:pic>
        <p:nvPicPr>
          <p:cNvPr id="6" name="Content Placeholder 5" descr="A group of kids looking at a horse&#10;&#10;AI-generated content may be incorrect.">
            <a:extLst>
              <a:ext uri="{FF2B5EF4-FFF2-40B4-BE49-F238E27FC236}">
                <a16:creationId xmlns:a16="http://schemas.microsoft.com/office/drawing/2014/main" id="{B8A19582-5F19-FE11-8D51-19ECE33F9A41}"/>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t="4930"/>
          <a:stretch>
            <a:fillRect/>
          </a:stretch>
        </p:blipFill>
        <p:spPr>
          <a:xfrm>
            <a:off x="8357191" y="2244653"/>
            <a:ext cx="3497757" cy="4433777"/>
          </a:xfrm>
          <a:prstGeom prst="rect">
            <a:avLst/>
          </a:prstGeom>
        </p:spPr>
      </p:pic>
      <p:sp>
        <p:nvSpPr>
          <p:cNvPr id="4" name="TextBox 3">
            <a:extLst>
              <a:ext uri="{FF2B5EF4-FFF2-40B4-BE49-F238E27FC236}">
                <a16:creationId xmlns:a16="http://schemas.microsoft.com/office/drawing/2014/main" id="{2E06F25E-7EBE-4D45-734B-0161AE99FAEC}"/>
              </a:ext>
            </a:extLst>
          </p:cNvPr>
          <p:cNvSpPr txBox="1"/>
          <p:nvPr/>
        </p:nvSpPr>
        <p:spPr>
          <a:xfrm>
            <a:off x="569033" y="1115461"/>
            <a:ext cx="11025963" cy="461665"/>
          </a:xfrm>
          <a:prstGeom prst="rect">
            <a:avLst/>
          </a:prstGeom>
          <a:noFill/>
        </p:spPr>
        <p:txBody>
          <a:bodyPr wrap="square">
            <a:spAutoFit/>
          </a:bodyPr>
          <a:lstStyle/>
          <a:p>
            <a:pPr algn="ctr"/>
            <a:r>
              <a:rPr lang="en-US" sz="2400" b="1" dirty="0">
                <a:latin typeface="Century Gothic" panose="020B0502020202020204" pitchFamily="34" charset="0"/>
              </a:rPr>
              <a:t>“There isn’t anything you can do to prevent injuries. They just happen.”</a:t>
            </a:r>
          </a:p>
        </p:txBody>
      </p:sp>
    </p:spTree>
    <p:extLst>
      <p:ext uri="{BB962C8B-B14F-4D97-AF65-F5344CB8AC3E}">
        <p14:creationId xmlns:p14="http://schemas.microsoft.com/office/powerpoint/2010/main" val="400074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Video 3076" descr="Horseback Riding In The Meadow">
            <a:extLst>
              <a:ext uri="{FF2B5EF4-FFF2-40B4-BE49-F238E27FC236}">
                <a16:creationId xmlns:a16="http://schemas.microsoft.com/office/drawing/2014/main" id="{14E1B69E-ECA6-1778-2EEA-B2D4357DE66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1233850" y="1249865"/>
            <a:ext cx="9724299" cy="5469911"/>
          </a:xfrm>
          <a:prstGeom prst="rect">
            <a:avLst/>
          </a:prstGeom>
        </p:spPr>
      </p:pic>
      <p:sp>
        <p:nvSpPr>
          <p:cNvPr id="3074" name="Rectangle 2">
            <a:extLst>
              <a:ext uri="{FF2B5EF4-FFF2-40B4-BE49-F238E27FC236}">
                <a16:creationId xmlns:a16="http://schemas.microsoft.com/office/drawing/2014/main" id="{599C2FE8-ACB9-4B47-B8EE-E25132578C83}"/>
              </a:ext>
            </a:extLst>
          </p:cNvPr>
          <p:cNvSpPr>
            <a:spLocks noGrp="1" noChangeArrowheads="1"/>
          </p:cNvSpPr>
          <p:nvPr>
            <p:ph type="title"/>
          </p:nvPr>
        </p:nvSpPr>
        <p:spPr/>
        <p:txBody>
          <a:bodyPr vert="horz" lIns="91440" tIns="45720" rIns="91440" bIns="45720" rtlCol="0" anchor="t">
            <a:noAutofit/>
          </a:bodyPr>
          <a:lstStyle/>
          <a:p>
            <a:r>
              <a:rPr lang="en-US" altLang="en-US" dirty="0"/>
              <a:t>Staying Strong in the Saddle:</a:t>
            </a:r>
            <a:br>
              <a:rPr lang="en-US" altLang="en-US" dirty="0"/>
            </a:br>
            <a:r>
              <a:rPr lang="en-US" altLang="en-US" dirty="0"/>
              <a:t>Challenging Beliefs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8" fill="hold"/>
                                        <p:tgtEl>
                                          <p:spTgt spid="307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7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77"/>
                                        </p:tgtEl>
                                      </p:cBhvr>
                                    </p:cmd>
                                  </p:childTnLst>
                                </p:cTn>
                              </p:par>
                            </p:childTnLst>
                          </p:cTn>
                        </p:par>
                      </p:childTnLst>
                    </p:cTn>
                  </p:par>
                </p:childTnLst>
              </p:cTn>
              <p:nextCondLst>
                <p:cond evt="onClick" delay="0">
                  <p:tgtEl>
                    <p:spTgt spid="3077"/>
                  </p:tgtEl>
                </p:cond>
              </p:nextCondLst>
            </p:seq>
            <p:video>
              <p:cMediaNode mute="1">
                <p:cTn id="12" repeatCount="indefinite" fill="hold" display="0">
                  <p:stCondLst>
                    <p:cond delay="indefinite"/>
                  </p:stCondLst>
                </p:cTn>
                <p:tgtEl>
                  <p:spTgt spid="307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15198-879C-1291-CEE0-A9D759532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1DA31-41D6-94EB-0875-CB6C139D55A3}"/>
              </a:ext>
            </a:extLst>
          </p:cNvPr>
          <p:cNvSpPr>
            <a:spLocks noGrp="1"/>
          </p:cNvSpPr>
          <p:nvPr>
            <p:ph type="title"/>
          </p:nvPr>
        </p:nvSpPr>
        <p:spPr/>
        <p:txBody>
          <a:bodyPr vert="horz" lIns="91440" tIns="45720" rIns="91440" bIns="45720" rtlCol="0" anchor="ctr">
            <a:normAutofit/>
          </a:bodyPr>
          <a:lstStyle/>
          <a:p>
            <a:r>
              <a:rPr lang="en-US" sz="3400" dirty="0"/>
              <a:t>Belief #3</a:t>
            </a:r>
          </a:p>
        </p:txBody>
      </p:sp>
      <p:sp>
        <p:nvSpPr>
          <p:cNvPr id="3" name="Content Placeholder 2">
            <a:extLst>
              <a:ext uri="{FF2B5EF4-FFF2-40B4-BE49-F238E27FC236}">
                <a16:creationId xmlns:a16="http://schemas.microsoft.com/office/drawing/2014/main" id="{01C2910A-587C-64DF-D6DD-E048E6B8E909}"/>
              </a:ext>
            </a:extLst>
          </p:cNvPr>
          <p:cNvSpPr>
            <a:spLocks noGrp="1"/>
          </p:cNvSpPr>
          <p:nvPr>
            <p:ph idx="1"/>
          </p:nvPr>
        </p:nvSpPr>
        <p:spPr>
          <a:xfrm>
            <a:off x="473336" y="2017369"/>
            <a:ext cx="8307151" cy="5205794"/>
          </a:xfrm>
        </p:spPr>
        <p:txBody>
          <a:bodyPr vert="horz" lIns="91440" tIns="45720" rIns="91440" bIns="45720" rtlCol="0" anchor="t">
            <a:normAutofit/>
          </a:bodyPr>
          <a:lstStyle/>
          <a:p>
            <a:r>
              <a:rPr lang="en-US" sz="2400" b="1" u="sng" dirty="0"/>
              <a:t>Event Management</a:t>
            </a:r>
          </a:p>
          <a:p>
            <a:pPr lvl="1"/>
            <a:r>
              <a:rPr lang="en-US" dirty="0"/>
              <a:t>Not standardized or recognized nationally </a:t>
            </a:r>
          </a:p>
          <a:p>
            <a:pPr lvl="1"/>
            <a:r>
              <a:rPr lang="en-US" dirty="0"/>
              <a:t>Depends on the discipline and level </a:t>
            </a:r>
          </a:p>
          <a:p>
            <a:pPr lvl="1"/>
            <a:r>
              <a:rPr lang="en-US" dirty="0"/>
              <a:t>Consideration of the type of event and injury risk </a:t>
            </a:r>
          </a:p>
          <a:p>
            <a:pPr lvl="1"/>
            <a:r>
              <a:rPr lang="en-US" dirty="0"/>
              <a:t>Equestrian events carry a high risk of injury and more specifically higher levels of injury </a:t>
            </a:r>
          </a:p>
          <a:p>
            <a:pPr lvl="2"/>
            <a:r>
              <a:rPr lang="en-US" sz="2400" dirty="0"/>
              <a:t>More severe head and neck injury </a:t>
            </a:r>
          </a:p>
          <a:p>
            <a:pPr lvl="2"/>
            <a:r>
              <a:rPr lang="en-US" sz="2400" dirty="0"/>
              <a:t>Larger fractures such as pelvic fractures which can bleed more and carry secondary consequences </a:t>
            </a:r>
          </a:p>
          <a:p>
            <a:pPr lvl="1"/>
            <a:endParaRPr lang="en-US" b="1" u="sng" dirty="0"/>
          </a:p>
        </p:txBody>
      </p:sp>
      <p:pic>
        <p:nvPicPr>
          <p:cNvPr id="7" name="Content Placeholder 6" descr="Two people posing for a picture&#10;&#10;AI-generated content may be incorrect.">
            <a:extLst>
              <a:ext uri="{FF2B5EF4-FFF2-40B4-BE49-F238E27FC236}">
                <a16:creationId xmlns:a16="http://schemas.microsoft.com/office/drawing/2014/main" id="{29EDF099-5665-1108-1B5F-4DB0CCB0C047}"/>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rot="5400000">
            <a:off x="8502047" y="2521099"/>
            <a:ext cx="4032617" cy="3025158"/>
          </a:xfrm>
        </p:spPr>
      </p:pic>
      <p:sp>
        <p:nvSpPr>
          <p:cNvPr id="4" name="TextBox 3">
            <a:extLst>
              <a:ext uri="{FF2B5EF4-FFF2-40B4-BE49-F238E27FC236}">
                <a16:creationId xmlns:a16="http://schemas.microsoft.com/office/drawing/2014/main" id="{6B027824-5084-83A5-31E6-F4C41B2E48F4}"/>
              </a:ext>
            </a:extLst>
          </p:cNvPr>
          <p:cNvSpPr txBox="1"/>
          <p:nvPr/>
        </p:nvSpPr>
        <p:spPr>
          <a:xfrm>
            <a:off x="583018" y="1050318"/>
            <a:ext cx="11025963" cy="461665"/>
          </a:xfrm>
          <a:prstGeom prst="rect">
            <a:avLst/>
          </a:prstGeom>
          <a:noFill/>
        </p:spPr>
        <p:txBody>
          <a:bodyPr wrap="square">
            <a:spAutoFit/>
          </a:bodyPr>
          <a:lstStyle/>
          <a:p>
            <a:pPr algn="ctr"/>
            <a:r>
              <a:rPr lang="en-US" sz="2400" b="1" dirty="0">
                <a:latin typeface="Century Gothic" panose="020B0502020202020204" pitchFamily="34" charset="0"/>
              </a:rPr>
              <a:t>“There isn’t anything you can do to prevent injuries. They just happen.”</a:t>
            </a:r>
          </a:p>
        </p:txBody>
      </p:sp>
    </p:spTree>
    <p:extLst>
      <p:ext uri="{BB962C8B-B14F-4D97-AF65-F5344CB8AC3E}">
        <p14:creationId xmlns:p14="http://schemas.microsoft.com/office/powerpoint/2010/main" val="4246661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3D1F-B5B1-53CD-D5CE-BAF74E5FFB67}"/>
              </a:ext>
            </a:extLst>
          </p:cNvPr>
          <p:cNvSpPr>
            <a:spLocks noGrp="1"/>
          </p:cNvSpPr>
          <p:nvPr>
            <p:ph type="title"/>
          </p:nvPr>
        </p:nvSpPr>
        <p:spPr/>
        <p:txBody>
          <a:bodyPr/>
          <a:lstStyle/>
          <a:p>
            <a:r>
              <a:rPr lang="en-US" dirty="0"/>
              <a:t>Benefit #3</a:t>
            </a:r>
          </a:p>
        </p:txBody>
      </p:sp>
      <p:sp>
        <p:nvSpPr>
          <p:cNvPr id="5" name="TextBox 4">
            <a:extLst>
              <a:ext uri="{FF2B5EF4-FFF2-40B4-BE49-F238E27FC236}">
                <a16:creationId xmlns:a16="http://schemas.microsoft.com/office/drawing/2014/main" id="{6F218BAB-8581-EB08-B5A2-EB67BF100C7A}"/>
              </a:ext>
            </a:extLst>
          </p:cNvPr>
          <p:cNvSpPr txBox="1"/>
          <p:nvPr/>
        </p:nvSpPr>
        <p:spPr>
          <a:xfrm>
            <a:off x="624949" y="2128318"/>
            <a:ext cx="10914130" cy="3724096"/>
          </a:xfrm>
          <a:prstGeom prst="rect">
            <a:avLst/>
          </a:prstGeom>
          <a:noFill/>
        </p:spPr>
        <p:txBody>
          <a:bodyPr wrap="square">
            <a:spAutoFit/>
          </a:bodyPr>
          <a:lstStyle/>
          <a:p>
            <a:r>
              <a:rPr lang="en-US" sz="2400" b="1" u="sng" dirty="0">
                <a:latin typeface="Century Gothic" panose="020B0502020202020204" pitchFamily="34" charset="0"/>
              </a:rPr>
              <a:t>Emergency Action Plan (EAP) </a:t>
            </a:r>
          </a:p>
          <a:p>
            <a:pPr marL="800100" lvl="1" indent="-342900">
              <a:buFont typeface="Arial" panose="020B0604020202020204" pitchFamily="34" charset="0"/>
              <a:buChar char="•"/>
            </a:pPr>
            <a:r>
              <a:rPr lang="en-US" sz="2400" i="1" dirty="0">
                <a:latin typeface="Century Gothic" panose="020B0502020202020204" pitchFamily="34" charset="0"/>
              </a:rPr>
              <a:t>Higher levels of competition </a:t>
            </a:r>
          </a:p>
          <a:p>
            <a:pPr marL="800100" lvl="1" indent="-342900">
              <a:buFont typeface="Arial" panose="020B0604020202020204" pitchFamily="34" charset="0"/>
              <a:buChar char="•"/>
            </a:pPr>
            <a:r>
              <a:rPr lang="en-US" sz="2400" i="1" dirty="0">
                <a:latin typeface="Century Gothic" panose="020B0502020202020204" pitchFamily="34" charset="0"/>
              </a:rPr>
              <a:t>USEF and FEI require events to have an EAP</a:t>
            </a:r>
          </a:p>
          <a:p>
            <a:pPr marL="800100" lvl="1" indent="-342900">
              <a:buFont typeface="Arial" panose="020B0604020202020204" pitchFamily="34" charset="0"/>
              <a:buChar char="•"/>
            </a:pPr>
            <a:r>
              <a:rPr lang="en-US" sz="2400" dirty="0">
                <a:latin typeface="Century Gothic" panose="020B0502020202020204" pitchFamily="34" charset="0"/>
              </a:rPr>
              <a:t>Three primary roles of an EAP</a:t>
            </a:r>
          </a:p>
          <a:p>
            <a:pPr marL="1371600" lvl="2" indent="-457200">
              <a:buFont typeface="+mj-lt"/>
              <a:buAutoNum type="arabicParenR"/>
            </a:pPr>
            <a:r>
              <a:rPr lang="en-US" sz="2400" dirty="0">
                <a:latin typeface="Century Gothic" panose="020B0502020202020204" pitchFamily="34" charset="0"/>
              </a:rPr>
              <a:t>medical stabilization for transfer of patients requiring further medical intervention</a:t>
            </a:r>
          </a:p>
          <a:p>
            <a:pPr marL="1371600" lvl="2" indent="-457200">
              <a:buFont typeface="+mj-lt"/>
              <a:buAutoNum type="arabicParenR"/>
            </a:pPr>
            <a:r>
              <a:rPr lang="en-US" sz="2400" dirty="0">
                <a:latin typeface="Century Gothic" panose="020B0502020202020204" pitchFamily="34" charset="0"/>
              </a:rPr>
              <a:t>triage and avoidance of unnecessary transfers via emergency medical services (EMS)</a:t>
            </a:r>
          </a:p>
          <a:p>
            <a:pPr marL="1371600" lvl="2" indent="-457200">
              <a:buFont typeface="+mj-lt"/>
              <a:buAutoNum type="arabicParenR"/>
            </a:pPr>
            <a:r>
              <a:rPr lang="en-US" sz="2400" dirty="0">
                <a:latin typeface="Century Gothic" panose="020B0502020202020204" pitchFamily="34" charset="0"/>
              </a:rPr>
              <a:t>basic first aid for participants</a:t>
            </a:r>
          </a:p>
          <a:p>
            <a:pPr lvl="3"/>
            <a:r>
              <a:rPr lang="en-US" sz="2000" dirty="0">
                <a:latin typeface="Century Gothic" panose="020B0502020202020204" pitchFamily="34" charset="0"/>
              </a:rPr>
              <a:t>spectators, and other event participants (if offered) </a:t>
            </a:r>
          </a:p>
        </p:txBody>
      </p:sp>
      <p:sp>
        <p:nvSpPr>
          <p:cNvPr id="6" name="TextBox 5">
            <a:extLst>
              <a:ext uri="{FF2B5EF4-FFF2-40B4-BE49-F238E27FC236}">
                <a16:creationId xmlns:a16="http://schemas.microsoft.com/office/drawing/2014/main" id="{65274008-2B5B-4E9B-DA48-590FEF147317}"/>
              </a:ext>
            </a:extLst>
          </p:cNvPr>
          <p:cNvSpPr txBox="1"/>
          <p:nvPr/>
        </p:nvSpPr>
        <p:spPr>
          <a:xfrm>
            <a:off x="569033" y="1115461"/>
            <a:ext cx="11025963" cy="461665"/>
          </a:xfrm>
          <a:prstGeom prst="rect">
            <a:avLst/>
          </a:prstGeom>
          <a:noFill/>
        </p:spPr>
        <p:txBody>
          <a:bodyPr wrap="square">
            <a:spAutoFit/>
          </a:bodyPr>
          <a:lstStyle/>
          <a:p>
            <a:pPr algn="ctr"/>
            <a:r>
              <a:rPr lang="en-US" sz="2400" b="1" dirty="0">
                <a:latin typeface="Century Gothic" panose="020B0502020202020204" pitchFamily="34" charset="0"/>
              </a:rPr>
              <a:t>“There isn’t anything you can do to prevent injuries. They just happen.”</a:t>
            </a:r>
          </a:p>
        </p:txBody>
      </p:sp>
      <p:sp>
        <p:nvSpPr>
          <p:cNvPr id="10" name="TextBox 9">
            <a:extLst>
              <a:ext uri="{FF2B5EF4-FFF2-40B4-BE49-F238E27FC236}">
                <a16:creationId xmlns:a16="http://schemas.microsoft.com/office/drawing/2014/main" id="{4F32AF9A-6AE7-70F5-CAC7-22BF5159BBB4}"/>
              </a:ext>
            </a:extLst>
          </p:cNvPr>
          <p:cNvSpPr txBox="1"/>
          <p:nvPr/>
        </p:nvSpPr>
        <p:spPr>
          <a:xfrm>
            <a:off x="3057089" y="6218940"/>
            <a:ext cx="6096000" cy="369332"/>
          </a:xfrm>
          <a:prstGeom prst="rect">
            <a:avLst/>
          </a:prstGeom>
          <a:noFill/>
        </p:spPr>
        <p:txBody>
          <a:bodyPr wrap="square">
            <a:spAutoFit/>
          </a:bodyPr>
          <a:lstStyle/>
          <a:p>
            <a:pPr marL="457200" lvl="1" indent="0" algn="ctr">
              <a:buNone/>
            </a:pPr>
            <a:r>
              <a:rPr lang="en-US" sz="1800" b="1" i="1" dirty="0"/>
              <a:t>**THIS IS A MODIFIABLE RISK FACTOR**</a:t>
            </a:r>
          </a:p>
        </p:txBody>
      </p:sp>
    </p:spTree>
    <p:extLst>
      <p:ext uri="{BB962C8B-B14F-4D97-AF65-F5344CB8AC3E}">
        <p14:creationId xmlns:p14="http://schemas.microsoft.com/office/powerpoint/2010/main" val="66821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80E9-E2EB-1713-61FA-0E322FBCBDF9}"/>
              </a:ext>
            </a:extLst>
          </p:cNvPr>
          <p:cNvSpPr>
            <a:spLocks noGrp="1"/>
          </p:cNvSpPr>
          <p:nvPr>
            <p:ph type="title"/>
          </p:nvPr>
        </p:nvSpPr>
        <p:spPr>
          <a:xfrm>
            <a:off x="473336" y="247072"/>
            <a:ext cx="10174786" cy="1063487"/>
          </a:xfrm>
        </p:spPr>
        <p:txBody>
          <a:bodyPr vert="horz" lIns="91440" tIns="45720" rIns="91440" bIns="45720" rtlCol="0" anchor="t">
            <a:normAutofit/>
          </a:bodyPr>
          <a:lstStyle/>
          <a:p>
            <a:r>
              <a:rPr lang="en-US" sz="3800" dirty="0"/>
              <a:t>Belief #3</a:t>
            </a:r>
          </a:p>
        </p:txBody>
      </p:sp>
      <p:sp>
        <p:nvSpPr>
          <p:cNvPr id="3" name="Content Placeholder 2">
            <a:extLst>
              <a:ext uri="{FF2B5EF4-FFF2-40B4-BE49-F238E27FC236}">
                <a16:creationId xmlns:a16="http://schemas.microsoft.com/office/drawing/2014/main" id="{DA94A4CA-7377-62C9-913D-543849553F4E}"/>
              </a:ext>
            </a:extLst>
          </p:cNvPr>
          <p:cNvSpPr>
            <a:spLocks noGrp="1"/>
          </p:cNvSpPr>
          <p:nvPr>
            <p:ph idx="1"/>
          </p:nvPr>
        </p:nvSpPr>
        <p:spPr>
          <a:xfrm>
            <a:off x="473336" y="1998194"/>
            <a:ext cx="11718664" cy="4080953"/>
          </a:xfrm>
        </p:spPr>
        <p:txBody>
          <a:bodyPr vert="horz" lIns="91440" tIns="45720" rIns="91440" bIns="45720" rtlCol="0" anchor="t">
            <a:noAutofit/>
          </a:bodyPr>
          <a:lstStyle/>
          <a:p>
            <a:r>
              <a:rPr lang="en-US" sz="2200" dirty="0"/>
              <a:t>Emergency Medical Coverage </a:t>
            </a:r>
          </a:p>
          <a:p>
            <a:pPr lvl="1"/>
            <a:r>
              <a:rPr lang="en-US" sz="2200" dirty="0"/>
              <a:t>Emergency Medical Technician vs Certified Athletic Trainer</a:t>
            </a:r>
          </a:p>
          <a:p>
            <a:r>
              <a:rPr lang="en-US" sz="2200" dirty="0"/>
              <a:t>Transport considerations </a:t>
            </a:r>
          </a:p>
          <a:p>
            <a:r>
              <a:rPr lang="en-US" sz="2200" dirty="0"/>
              <a:t>Access and safety of the covering medical provider </a:t>
            </a:r>
          </a:p>
          <a:p>
            <a:r>
              <a:rPr lang="en-US" sz="2200" dirty="0"/>
              <a:t>Horse safety</a:t>
            </a:r>
          </a:p>
          <a:p>
            <a:r>
              <a:rPr lang="en-US" sz="2200" dirty="0"/>
              <a:t>AED (Automated External Defibrillator)</a:t>
            </a:r>
          </a:p>
          <a:p>
            <a:r>
              <a:rPr lang="en-US" sz="2200" dirty="0"/>
              <a:t>Barn Emergency Medical Bag </a:t>
            </a:r>
          </a:p>
          <a:p>
            <a:pPr lvl="1"/>
            <a:r>
              <a:rPr lang="en-US" sz="2200" dirty="0"/>
              <a:t>What different equipment do you need?</a:t>
            </a:r>
          </a:p>
          <a:p>
            <a:r>
              <a:rPr lang="en-US" sz="2200" dirty="0"/>
              <a:t>BLS (Basic Life Support) </a:t>
            </a:r>
          </a:p>
          <a:p>
            <a:pPr lvl="1"/>
            <a:r>
              <a:rPr lang="en-US" sz="2200" dirty="0"/>
              <a:t>Hands only CPR </a:t>
            </a:r>
          </a:p>
        </p:txBody>
      </p:sp>
      <p:sp>
        <p:nvSpPr>
          <p:cNvPr id="5" name="TextBox 4">
            <a:extLst>
              <a:ext uri="{FF2B5EF4-FFF2-40B4-BE49-F238E27FC236}">
                <a16:creationId xmlns:a16="http://schemas.microsoft.com/office/drawing/2014/main" id="{E826E8C3-92FD-B433-0F97-E3AF0146390A}"/>
              </a:ext>
            </a:extLst>
          </p:cNvPr>
          <p:cNvSpPr txBox="1"/>
          <p:nvPr/>
        </p:nvSpPr>
        <p:spPr>
          <a:xfrm>
            <a:off x="569033" y="1115461"/>
            <a:ext cx="11025963" cy="461665"/>
          </a:xfrm>
          <a:prstGeom prst="rect">
            <a:avLst/>
          </a:prstGeom>
          <a:noFill/>
        </p:spPr>
        <p:txBody>
          <a:bodyPr wrap="square">
            <a:spAutoFit/>
          </a:bodyPr>
          <a:lstStyle/>
          <a:p>
            <a:pPr algn="ctr"/>
            <a:r>
              <a:rPr lang="en-US" sz="2400" b="1" dirty="0">
                <a:latin typeface="Century Gothic" panose="020B0502020202020204" pitchFamily="34" charset="0"/>
              </a:rPr>
              <a:t>“There isn’t anything you can do to prevent injuries. They just happen.”</a:t>
            </a:r>
          </a:p>
        </p:txBody>
      </p:sp>
    </p:spTree>
    <p:extLst>
      <p:ext uri="{BB962C8B-B14F-4D97-AF65-F5344CB8AC3E}">
        <p14:creationId xmlns:p14="http://schemas.microsoft.com/office/powerpoint/2010/main" val="1507735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ifferent brands of safety vests">
            <a:extLst>
              <a:ext uri="{FF2B5EF4-FFF2-40B4-BE49-F238E27FC236}">
                <a16:creationId xmlns:a16="http://schemas.microsoft.com/office/drawing/2014/main" id="{EDAF1FB2-11B7-3022-EAD5-4C3709950B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8" y="1116668"/>
            <a:ext cx="5023261" cy="200930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Equestrian Air Vests: What You Need To Know | US Equestrian">
            <a:extLst>
              <a:ext uri="{FF2B5EF4-FFF2-40B4-BE49-F238E27FC236}">
                <a16:creationId xmlns:a16="http://schemas.microsoft.com/office/drawing/2014/main" id="{72FDEA2D-5262-9BB2-BC29-4CC5465CDCB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12101" y="4221128"/>
            <a:ext cx="3679899" cy="263112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person in a cowboy hat leaning on a white rail&#10;&#10;AI-generated content may be incorrect.">
            <a:extLst>
              <a:ext uri="{FF2B5EF4-FFF2-40B4-BE49-F238E27FC236}">
                <a16:creationId xmlns:a16="http://schemas.microsoft.com/office/drawing/2014/main" id="{DD22D1DB-C0E3-C6DC-DD6E-FB3286E36B25}"/>
              </a:ext>
            </a:extLst>
          </p:cNvPr>
          <p:cNvPicPr>
            <a:picLocks noChangeAspect="1"/>
          </p:cNvPicPr>
          <p:nvPr/>
        </p:nvPicPr>
        <p:blipFill>
          <a:blip r:embed="rId4">
            <a:extLst>
              <a:ext uri="{28A0092B-C50C-407E-A947-70E740481C1C}">
                <a14:useLocalDpi xmlns:a14="http://schemas.microsoft.com/office/drawing/2010/main" val="0"/>
              </a:ext>
            </a:extLst>
          </a:blip>
          <a:srcRect r="7456" b="-2"/>
          <a:stretch>
            <a:fillRect/>
          </a:stretch>
        </p:blipFill>
        <p:spPr>
          <a:xfrm>
            <a:off x="4319075" y="2832803"/>
            <a:ext cx="3953056" cy="3206490"/>
          </a:xfrm>
          <a:prstGeom prst="rect">
            <a:avLst/>
          </a:prstGeom>
        </p:spPr>
      </p:pic>
    </p:spTree>
    <p:extLst>
      <p:ext uri="{BB962C8B-B14F-4D97-AF65-F5344CB8AC3E}">
        <p14:creationId xmlns:p14="http://schemas.microsoft.com/office/powerpoint/2010/main" val="376467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6388"/>
                                        </p:tgtEl>
                                        <p:attrNameLst>
                                          <p:attrName>style.visibility</p:attrName>
                                        </p:attrNameLst>
                                      </p:cBhvr>
                                      <p:to>
                                        <p:strVal val="visible"/>
                                      </p:to>
                                    </p:set>
                                    <p:animEffect transition="in" filter="fade">
                                      <p:cBhvr>
                                        <p:cTn id="15" dur="25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3D6A2-65E9-6045-F3CC-0661183CFD68}"/>
              </a:ext>
            </a:extLst>
          </p:cNvPr>
          <p:cNvSpPr>
            <a:spLocks noGrp="1"/>
          </p:cNvSpPr>
          <p:nvPr>
            <p:ph type="title"/>
          </p:nvPr>
        </p:nvSpPr>
        <p:spPr/>
        <p:txBody>
          <a:bodyPr anchor="b">
            <a:noAutofit/>
          </a:bodyPr>
          <a:lstStyle/>
          <a:p>
            <a:r>
              <a:rPr lang="en-US" dirty="0"/>
              <a:t>Staying Strong in the Saddle: </a:t>
            </a:r>
            <a:br>
              <a:rPr lang="en-US" dirty="0"/>
            </a:br>
            <a:r>
              <a:rPr lang="en-US" dirty="0"/>
              <a:t>Challenging Beliefs</a:t>
            </a:r>
          </a:p>
        </p:txBody>
      </p:sp>
      <p:sp>
        <p:nvSpPr>
          <p:cNvPr id="9" name="Content Placeholder 8">
            <a:extLst>
              <a:ext uri="{FF2B5EF4-FFF2-40B4-BE49-F238E27FC236}">
                <a16:creationId xmlns:a16="http://schemas.microsoft.com/office/drawing/2014/main" id="{896B5374-6B69-8E0C-40D4-DE2A66BFFE72}"/>
              </a:ext>
            </a:extLst>
          </p:cNvPr>
          <p:cNvSpPr>
            <a:spLocks noGrp="1"/>
          </p:cNvSpPr>
          <p:nvPr>
            <p:ph idx="1"/>
          </p:nvPr>
        </p:nvSpPr>
        <p:spPr>
          <a:xfrm>
            <a:off x="350874" y="1584252"/>
            <a:ext cx="6379535" cy="5706626"/>
          </a:xfrm>
        </p:spPr>
        <p:txBody>
          <a:bodyPr anchor="t">
            <a:normAutofit/>
          </a:bodyPr>
          <a:lstStyle/>
          <a:p>
            <a:r>
              <a:rPr lang="en-US" sz="2400" dirty="0"/>
              <a:t>Injuries will happen in Equestrian sports</a:t>
            </a:r>
          </a:p>
          <a:p>
            <a:pPr lvl="1"/>
            <a:r>
              <a:rPr lang="en-US" sz="1800" dirty="0"/>
              <a:t>Head, abdomen, chest and fractures </a:t>
            </a:r>
          </a:p>
          <a:p>
            <a:r>
              <a:rPr lang="en-US" sz="2400" dirty="0"/>
              <a:t>There are things we can do to help prevent them from happening as well as decrease the severity of them</a:t>
            </a:r>
          </a:p>
          <a:p>
            <a:r>
              <a:rPr lang="en-US" sz="2400" dirty="0"/>
              <a:t>Proper safety equipment for rider and horse </a:t>
            </a:r>
          </a:p>
          <a:p>
            <a:r>
              <a:rPr lang="en-US" sz="2400" dirty="0"/>
              <a:t>Emergency Preparedness </a:t>
            </a:r>
          </a:p>
          <a:p>
            <a:r>
              <a:rPr lang="en-US" sz="2400" dirty="0"/>
              <a:t>Barn Emergency Medical Bag </a:t>
            </a:r>
          </a:p>
          <a:p>
            <a:r>
              <a:rPr lang="en-US" sz="2400" dirty="0"/>
              <a:t>Creation of Emergency Action Plans</a:t>
            </a:r>
          </a:p>
          <a:p>
            <a:pPr lvl="1"/>
            <a:r>
              <a:rPr lang="en-US" sz="1800" dirty="0"/>
              <a:t>Practice EAPs</a:t>
            </a:r>
          </a:p>
        </p:txBody>
      </p:sp>
      <p:pic>
        <p:nvPicPr>
          <p:cNvPr id="5" name="Content Placeholder 4" descr="A group of girls looking at a screen in a arena&#10;&#10;AI-generated content may be incorrect.">
            <a:extLst>
              <a:ext uri="{FF2B5EF4-FFF2-40B4-BE49-F238E27FC236}">
                <a16:creationId xmlns:a16="http://schemas.microsoft.com/office/drawing/2014/main" id="{8018396B-0D08-B1F6-23CD-BD8E21B0FDF4}"/>
              </a:ext>
            </a:extLst>
          </p:cNvPr>
          <p:cNvPicPr>
            <a:picLocks noChangeAspect="1"/>
          </p:cNvPicPr>
          <p:nvPr/>
        </p:nvPicPr>
        <p:blipFill>
          <a:blip r:embed="rId2">
            <a:extLst>
              <a:ext uri="{28A0092B-C50C-407E-A947-70E740481C1C}">
                <a14:useLocalDpi xmlns:a14="http://schemas.microsoft.com/office/drawing/2010/main" val="0"/>
              </a:ext>
            </a:extLst>
          </a:blip>
          <a:srcRect l="8753" r="13543"/>
          <a:stretch>
            <a:fillRect/>
          </a:stretch>
        </p:blipFill>
        <p:spPr>
          <a:xfrm>
            <a:off x="7070652" y="1584252"/>
            <a:ext cx="4770473" cy="4604447"/>
          </a:xfrm>
          <a:prstGeom prst="rect">
            <a:avLst/>
          </a:prstGeom>
        </p:spPr>
      </p:pic>
    </p:spTree>
    <p:extLst>
      <p:ext uri="{BB962C8B-B14F-4D97-AF65-F5344CB8AC3E}">
        <p14:creationId xmlns:p14="http://schemas.microsoft.com/office/powerpoint/2010/main" val="2071635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3ACD-F899-9CA9-9465-3AE62169A281}"/>
              </a:ext>
            </a:extLst>
          </p:cNvPr>
          <p:cNvSpPr>
            <a:spLocks noGrp="1"/>
          </p:cNvSpPr>
          <p:nvPr>
            <p:ph type="title"/>
          </p:nvPr>
        </p:nvSpPr>
        <p:spPr>
          <a:xfrm>
            <a:off x="473336" y="202572"/>
            <a:ext cx="10174786" cy="1063487"/>
          </a:xfrm>
        </p:spPr>
        <p:txBody>
          <a:bodyPr anchor="t">
            <a:normAutofit/>
          </a:bodyPr>
          <a:lstStyle/>
          <a:p>
            <a:r>
              <a:rPr lang="en-US" sz="3800" dirty="0"/>
              <a:t>Belief #4</a:t>
            </a:r>
          </a:p>
        </p:txBody>
      </p:sp>
      <p:sp>
        <p:nvSpPr>
          <p:cNvPr id="3" name="Content Placeholder 2">
            <a:extLst>
              <a:ext uri="{FF2B5EF4-FFF2-40B4-BE49-F238E27FC236}">
                <a16:creationId xmlns:a16="http://schemas.microsoft.com/office/drawing/2014/main" id="{8EA93883-7015-3997-6361-2880749A9ECE}"/>
              </a:ext>
            </a:extLst>
          </p:cNvPr>
          <p:cNvSpPr>
            <a:spLocks noGrp="1"/>
          </p:cNvSpPr>
          <p:nvPr>
            <p:ph idx="1"/>
          </p:nvPr>
        </p:nvSpPr>
        <p:spPr>
          <a:xfrm>
            <a:off x="441436" y="1926805"/>
            <a:ext cx="11284772" cy="4745728"/>
          </a:xfrm>
        </p:spPr>
        <p:txBody>
          <a:bodyPr anchor="t">
            <a:normAutofit/>
          </a:bodyPr>
          <a:lstStyle/>
          <a:p>
            <a:r>
              <a:rPr lang="en-US" sz="2400" dirty="0"/>
              <a:t>What’s a PPE (pre-participation exam)?</a:t>
            </a:r>
          </a:p>
          <a:p>
            <a:r>
              <a:rPr lang="en-US" sz="2400" dirty="0"/>
              <a:t>There are three different meanings for PPE</a:t>
            </a:r>
          </a:p>
          <a:p>
            <a:pPr lvl="1"/>
            <a:r>
              <a:rPr lang="en-US" sz="2000" dirty="0"/>
              <a:t>Pre-purchase exam </a:t>
            </a:r>
          </a:p>
          <a:p>
            <a:pPr lvl="1"/>
            <a:r>
              <a:rPr lang="en-US" sz="2000" dirty="0"/>
              <a:t>Pre-participation exam </a:t>
            </a:r>
          </a:p>
          <a:p>
            <a:pPr lvl="1"/>
            <a:r>
              <a:rPr lang="en-US" sz="2000" dirty="0"/>
              <a:t>Personal Protective Equipment</a:t>
            </a:r>
          </a:p>
        </p:txBody>
      </p:sp>
      <p:pic>
        <p:nvPicPr>
          <p:cNvPr id="5" name="Picture 4" descr="A child sitting on a saddle&#10;&#10;AI-generated content may be incorrect.">
            <a:extLst>
              <a:ext uri="{FF2B5EF4-FFF2-40B4-BE49-F238E27FC236}">
                <a16:creationId xmlns:a16="http://schemas.microsoft.com/office/drawing/2014/main" id="{089749F2-DE7A-91DD-36D2-F00B94743001}"/>
              </a:ext>
            </a:extLst>
          </p:cNvPr>
          <p:cNvPicPr>
            <a:picLocks noChangeAspect="1"/>
          </p:cNvPicPr>
          <p:nvPr/>
        </p:nvPicPr>
        <p:blipFill>
          <a:blip r:embed="rId2">
            <a:extLst>
              <a:ext uri="{28A0092B-C50C-407E-A947-70E740481C1C}">
                <a14:useLocalDpi xmlns:a14="http://schemas.microsoft.com/office/drawing/2010/main" val="0"/>
              </a:ext>
            </a:extLst>
          </a:blip>
          <a:srcRect r="-1" b="25226"/>
          <a:stretch>
            <a:fillRect/>
          </a:stretch>
        </p:blipFill>
        <p:spPr>
          <a:xfrm>
            <a:off x="7140502" y="1909700"/>
            <a:ext cx="4760111" cy="474572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87B6163D-B18C-020F-7B76-7C9942A8263C}"/>
              </a:ext>
            </a:extLst>
          </p:cNvPr>
          <p:cNvSpPr txBox="1"/>
          <p:nvPr/>
        </p:nvSpPr>
        <p:spPr>
          <a:xfrm>
            <a:off x="1180884" y="1063487"/>
            <a:ext cx="9805877" cy="461665"/>
          </a:xfrm>
          <a:prstGeom prst="rect">
            <a:avLst/>
          </a:prstGeom>
          <a:noFill/>
        </p:spPr>
        <p:txBody>
          <a:bodyPr wrap="square">
            <a:spAutoFit/>
          </a:bodyPr>
          <a:lstStyle/>
          <a:p>
            <a:pPr algn="ctr"/>
            <a:r>
              <a:rPr lang="en-US" sz="2400" b="1" dirty="0">
                <a:latin typeface="Century Gothic" panose="020B0502020202020204" pitchFamily="34" charset="0"/>
              </a:rPr>
              <a:t>“I don’t need an exam to start equestrian sports.”</a:t>
            </a:r>
            <a:endParaRPr lang="en-US" sz="2400" dirty="0">
              <a:latin typeface="Century Gothic" panose="020B0502020202020204" pitchFamily="34" charset="0"/>
            </a:endParaRPr>
          </a:p>
        </p:txBody>
      </p:sp>
    </p:spTree>
    <p:extLst>
      <p:ext uri="{BB962C8B-B14F-4D97-AF65-F5344CB8AC3E}">
        <p14:creationId xmlns:p14="http://schemas.microsoft.com/office/powerpoint/2010/main" val="1437285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11F6-9B0A-B52A-A218-9E5826D1E892}"/>
              </a:ext>
            </a:extLst>
          </p:cNvPr>
          <p:cNvSpPr>
            <a:spLocks noGrp="1"/>
          </p:cNvSpPr>
          <p:nvPr>
            <p:ph type="title"/>
          </p:nvPr>
        </p:nvSpPr>
        <p:spPr/>
        <p:txBody>
          <a:bodyPr anchor="ctr">
            <a:noAutofit/>
          </a:bodyPr>
          <a:lstStyle/>
          <a:p>
            <a:r>
              <a:rPr lang="en-US" dirty="0"/>
              <a:t>Staying Strong in the Saddle: </a:t>
            </a:r>
            <a:br>
              <a:rPr lang="en-US" dirty="0"/>
            </a:br>
            <a:r>
              <a:rPr lang="en-US" dirty="0"/>
              <a:t>Challenging Beliefs</a:t>
            </a:r>
          </a:p>
        </p:txBody>
      </p:sp>
      <p:sp>
        <p:nvSpPr>
          <p:cNvPr id="17423" name="Content Placeholder 17413">
            <a:extLst>
              <a:ext uri="{FF2B5EF4-FFF2-40B4-BE49-F238E27FC236}">
                <a16:creationId xmlns:a16="http://schemas.microsoft.com/office/drawing/2014/main" id="{D4F70AFD-3D65-3B83-7E53-43E1E0C36CAF}"/>
              </a:ext>
            </a:extLst>
          </p:cNvPr>
          <p:cNvSpPr>
            <a:spLocks noGrp="1"/>
          </p:cNvSpPr>
          <p:nvPr>
            <p:ph idx="1"/>
          </p:nvPr>
        </p:nvSpPr>
        <p:spPr>
          <a:xfrm>
            <a:off x="453613" y="4948498"/>
            <a:ext cx="11486749" cy="1845365"/>
          </a:xfrm>
        </p:spPr>
        <p:txBody>
          <a:bodyPr anchor="t">
            <a:noAutofit/>
          </a:bodyPr>
          <a:lstStyle/>
          <a:p>
            <a:r>
              <a:rPr lang="en-US" sz="2400" dirty="0"/>
              <a:t>Pediatric and adult equestrians should be informing their primary care providers they ride horses.</a:t>
            </a:r>
          </a:p>
          <a:p>
            <a:r>
              <a:rPr lang="en-US" sz="2400" dirty="0"/>
              <a:t>Referral to Sports Medicine provider who can help you have a plan ahead of time for injury and events, treat injury and provide physical therapists to assist with treatment and recovery.</a:t>
            </a:r>
          </a:p>
        </p:txBody>
      </p:sp>
      <p:pic>
        <p:nvPicPr>
          <p:cNvPr id="17410" name="Picture 2" descr="PPE Preparticipation Physical Evaluation: 9781581103762: Medicine &amp; Health  Science Books @ Amazon.com">
            <a:extLst>
              <a:ext uri="{FF2B5EF4-FFF2-40B4-BE49-F238E27FC236}">
                <a16:creationId xmlns:a16="http://schemas.microsoft.com/office/drawing/2014/main" id="{EB815FA7-4C15-0712-77EA-A3A25F161F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43776" y="1206750"/>
            <a:ext cx="2770833" cy="3598485"/>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A child riding a horse in a barn&#10;&#10;AI-generated content may be incorrect.">
            <a:extLst>
              <a:ext uri="{FF2B5EF4-FFF2-40B4-BE49-F238E27FC236}">
                <a16:creationId xmlns:a16="http://schemas.microsoft.com/office/drawing/2014/main" id="{2BF461AD-DE9E-52A9-F613-CF272B564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121" y="1206750"/>
            <a:ext cx="4618031" cy="3463523"/>
          </a:xfrm>
          <a:prstGeom prst="rect">
            <a:avLst/>
          </a:prstGeom>
        </p:spPr>
      </p:pic>
      <p:sp>
        <p:nvSpPr>
          <p:cNvPr id="4" name="AutoShape 4" descr="Image preview">
            <a:extLst>
              <a:ext uri="{FF2B5EF4-FFF2-40B4-BE49-F238E27FC236}">
                <a16:creationId xmlns:a16="http://schemas.microsoft.com/office/drawing/2014/main" id="{D4763524-2E84-1EFD-3E5A-C9F43385D6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71613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F21E-9C20-3C0D-6449-80DFB3A2FB2F}"/>
              </a:ext>
            </a:extLst>
          </p:cNvPr>
          <p:cNvSpPr>
            <a:spLocks noGrp="1"/>
          </p:cNvSpPr>
          <p:nvPr>
            <p:ph type="title"/>
          </p:nvPr>
        </p:nvSpPr>
        <p:spPr>
          <a:xfrm>
            <a:off x="473336" y="255181"/>
            <a:ext cx="10174786" cy="1063487"/>
          </a:xfrm>
        </p:spPr>
        <p:txBody>
          <a:bodyPr anchor="t">
            <a:noAutofit/>
          </a:bodyPr>
          <a:lstStyle/>
          <a:p>
            <a:r>
              <a:rPr lang="en-US" dirty="0"/>
              <a:t>Belief #5 </a:t>
            </a:r>
            <a:br>
              <a:rPr lang="en-US" dirty="0"/>
            </a:br>
            <a:endParaRPr lang="en-US" dirty="0"/>
          </a:p>
        </p:txBody>
      </p:sp>
      <p:sp>
        <p:nvSpPr>
          <p:cNvPr id="3" name="Content Placeholder 2">
            <a:extLst>
              <a:ext uri="{FF2B5EF4-FFF2-40B4-BE49-F238E27FC236}">
                <a16:creationId xmlns:a16="http://schemas.microsoft.com/office/drawing/2014/main" id="{FE83E399-D1DE-C461-B9B5-8298B0029A06}"/>
              </a:ext>
            </a:extLst>
          </p:cNvPr>
          <p:cNvSpPr>
            <a:spLocks noGrp="1"/>
          </p:cNvSpPr>
          <p:nvPr>
            <p:ph idx="1"/>
          </p:nvPr>
        </p:nvSpPr>
        <p:spPr>
          <a:xfrm>
            <a:off x="435403" y="2176468"/>
            <a:ext cx="5944132" cy="3024441"/>
          </a:xfrm>
        </p:spPr>
        <p:txBody>
          <a:bodyPr anchor="t">
            <a:noAutofit/>
          </a:bodyPr>
          <a:lstStyle/>
          <a:p>
            <a:r>
              <a:rPr lang="en-US" sz="2400" dirty="0"/>
              <a:t>Horseback riding is a leading cause of sports-related traumatic brain injury in the United States.</a:t>
            </a:r>
          </a:p>
          <a:p>
            <a:pPr lvl="1"/>
            <a:r>
              <a:rPr lang="en-US" dirty="0"/>
              <a:t>Above football, rugby and ice hockey</a:t>
            </a:r>
          </a:p>
          <a:p>
            <a:r>
              <a:rPr lang="en-US" sz="2400" dirty="0"/>
              <a:t>However, most concussions occur in private settings where concussions are not tracked.</a:t>
            </a:r>
            <a:endParaRPr lang="en-US" sz="2400" b="1" dirty="0"/>
          </a:p>
          <a:p>
            <a:r>
              <a:rPr lang="en-US" sz="2400" b="1" i="1" dirty="0"/>
              <a:t>THIS IS AN ENTIRE UPCOMING LECTURE:</a:t>
            </a:r>
          </a:p>
          <a:p>
            <a:pPr lvl="1"/>
            <a:r>
              <a:rPr lang="en-US" dirty="0"/>
              <a:t>August 26</a:t>
            </a:r>
            <a:r>
              <a:rPr lang="en-US" baseline="30000" dirty="0"/>
              <a:t>th</a:t>
            </a:r>
            <a:r>
              <a:rPr lang="en-US" dirty="0"/>
              <a:t> - Best Ways to Handle Sports Concussions </a:t>
            </a:r>
          </a:p>
        </p:txBody>
      </p:sp>
      <p:sp>
        <p:nvSpPr>
          <p:cNvPr id="5" name="TextBox 4">
            <a:extLst>
              <a:ext uri="{FF2B5EF4-FFF2-40B4-BE49-F238E27FC236}">
                <a16:creationId xmlns:a16="http://schemas.microsoft.com/office/drawing/2014/main" id="{15BD72D0-A88D-04DE-7BC3-7A2A136117E7}"/>
              </a:ext>
            </a:extLst>
          </p:cNvPr>
          <p:cNvSpPr txBox="1"/>
          <p:nvPr/>
        </p:nvSpPr>
        <p:spPr>
          <a:xfrm>
            <a:off x="800204" y="1117776"/>
            <a:ext cx="10768019" cy="830997"/>
          </a:xfrm>
          <a:prstGeom prst="rect">
            <a:avLst/>
          </a:prstGeom>
          <a:noFill/>
        </p:spPr>
        <p:txBody>
          <a:bodyPr wrap="square">
            <a:spAutoFit/>
          </a:bodyPr>
          <a:lstStyle/>
          <a:p>
            <a:pPr algn="ctr"/>
            <a:r>
              <a:rPr lang="en-US" sz="2400" b="1" dirty="0">
                <a:latin typeface="Century Gothic" panose="020B0502020202020204" pitchFamily="34" charset="0"/>
              </a:rPr>
              <a:t>“I think I got a concussion, but I don’t know what to do or who to tell.     I guess I will keep riding. There is nothing to do for concussion anyway.”</a:t>
            </a:r>
            <a:endParaRPr lang="en-US" sz="2400" dirty="0">
              <a:latin typeface="Century Gothic" panose="020B0502020202020204" pitchFamily="34" charset="0"/>
            </a:endParaRPr>
          </a:p>
        </p:txBody>
      </p:sp>
      <p:pic>
        <p:nvPicPr>
          <p:cNvPr id="6" name="Picture 2" descr="Concussion in horse riders — how to ...">
            <a:extLst>
              <a:ext uri="{FF2B5EF4-FFF2-40B4-BE49-F238E27FC236}">
                <a16:creationId xmlns:a16="http://schemas.microsoft.com/office/drawing/2014/main" id="{493E45F4-6A1A-00B5-2B98-CA01E9BBA4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21164" y="2176468"/>
            <a:ext cx="3926958" cy="24926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erformance psychologist Charlie Unwin">
            <a:extLst>
              <a:ext uri="{FF2B5EF4-FFF2-40B4-BE49-F238E27FC236}">
                <a16:creationId xmlns:a16="http://schemas.microsoft.com/office/drawing/2014/main" id="{BFAA787A-98BE-78D4-ACF0-7E0203F55E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65042" y="4651553"/>
            <a:ext cx="3926958" cy="220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67C7-05C5-2792-2A58-F35A0061F1DE}"/>
              </a:ext>
            </a:extLst>
          </p:cNvPr>
          <p:cNvSpPr>
            <a:spLocks noGrp="1"/>
          </p:cNvSpPr>
          <p:nvPr>
            <p:ph type="title"/>
          </p:nvPr>
        </p:nvSpPr>
        <p:spPr>
          <a:xfrm>
            <a:off x="473336" y="319963"/>
            <a:ext cx="10174786" cy="1063487"/>
          </a:xfrm>
        </p:spPr>
        <p:txBody>
          <a:bodyPr anchor="t">
            <a:noAutofit/>
          </a:bodyPr>
          <a:lstStyle/>
          <a:p>
            <a:r>
              <a:rPr lang="en-US" dirty="0"/>
              <a:t>Belief #5 </a:t>
            </a:r>
            <a:br>
              <a:rPr lang="en-US" dirty="0"/>
            </a:br>
            <a:endParaRPr lang="en-US" dirty="0"/>
          </a:p>
        </p:txBody>
      </p:sp>
      <p:sp>
        <p:nvSpPr>
          <p:cNvPr id="4" name="Content Placeholder 3">
            <a:extLst>
              <a:ext uri="{FF2B5EF4-FFF2-40B4-BE49-F238E27FC236}">
                <a16:creationId xmlns:a16="http://schemas.microsoft.com/office/drawing/2014/main" id="{BA3E1D55-214D-0CCD-01F5-D917EA8B906E}"/>
              </a:ext>
            </a:extLst>
          </p:cNvPr>
          <p:cNvSpPr>
            <a:spLocks noGrp="1"/>
          </p:cNvSpPr>
          <p:nvPr>
            <p:ph idx="1"/>
          </p:nvPr>
        </p:nvSpPr>
        <p:spPr>
          <a:xfrm>
            <a:off x="593111" y="2399122"/>
            <a:ext cx="8178749" cy="4745728"/>
          </a:xfrm>
        </p:spPr>
        <p:txBody>
          <a:bodyPr>
            <a:normAutofit/>
          </a:bodyPr>
          <a:lstStyle/>
          <a:p>
            <a:r>
              <a:rPr lang="en-US" sz="2000" b="1" u="sng" dirty="0"/>
              <a:t>Rapid fire:</a:t>
            </a:r>
          </a:p>
          <a:p>
            <a:pPr lvl="1"/>
            <a:r>
              <a:rPr lang="en-US" sz="2000" dirty="0"/>
              <a:t>Can occur </a:t>
            </a:r>
            <a:r>
              <a:rPr lang="en-US" sz="2000" b="1" dirty="0"/>
              <a:t>WITH</a:t>
            </a:r>
            <a:r>
              <a:rPr lang="en-US" sz="2000" dirty="0"/>
              <a:t> or without helmet on </a:t>
            </a:r>
          </a:p>
          <a:p>
            <a:pPr lvl="1"/>
            <a:r>
              <a:rPr lang="en-US" sz="2000" dirty="0"/>
              <a:t>You don’t have to hit your head, can be whiplash mechanism</a:t>
            </a:r>
          </a:p>
          <a:p>
            <a:pPr lvl="1"/>
            <a:r>
              <a:rPr lang="en-US" sz="2000" dirty="0"/>
              <a:t>“Sport Related Concussion”</a:t>
            </a:r>
          </a:p>
          <a:p>
            <a:pPr lvl="1"/>
            <a:r>
              <a:rPr lang="en-US" sz="2000" dirty="0"/>
              <a:t> “Gradual Return to Play”</a:t>
            </a:r>
          </a:p>
          <a:p>
            <a:pPr lvl="1"/>
            <a:r>
              <a:rPr lang="en-US" sz="2000" dirty="0"/>
              <a:t>“Return to Learn”</a:t>
            </a:r>
          </a:p>
          <a:p>
            <a:pPr lvl="1"/>
            <a:r>
              <a:rPr lang="en-US" sz="2000" dirty="0"/>
              <a:t>May or may not involve LOC (loss of consciousness)</a:t>
            </a:r>
          </a:p>
          <a:p>
            <a:pPr lvl="1"/>
            <a:r>
              <a:rPr lang="en-US" sz="2000" dirty="0"/>
              <a:t>The sooner athletes are treated, the faster they get better </a:t>
            </a:r>
          </a:p>
          <a:p>
            <a:pPr lvl="1"/>
            <a:r>
              <a:rPr lang="en-US" sz="2000" dirty="0"/>
              <a:t>Symptoms can be immediate, evolve over minutes to hours</a:t>
            </a:r>
          </a:p>
          <a:p>
            <a:pPr lvl="1"/>
            <a:r>
              <a:rPr lang="en-US" sz="2000" dirty="0"/>
              <a:t>Commonly resolve within days but can be prolonged </a:t>
            </a:r>
          </a:p>
          <a:p>
            <a:pPr lvl="1"/>
            <a:r>
              <a:rPr lang="en-US" sz="2000" dirty="0"/>
              <a:t>No abnormality seen on standard imaging </a:t>
            </a:r>
          </a:p>
          <a:p>
            <a:pPr lvl="1"/>
            <a:endParaRPr lang="en-US" sz="2000" dirty="0"/>
          </a:p>
          <a:p>
            <a:pPr lvl="1"/>
            <a:endParaRPr lang="en-US" sz="2000" dirty="0"/>
          </a:p>
          <a:p>
            <a:pPr lvl="1"/>
            <a:endParaRPr lang="en-US" sz="2000" dirty="0"/>
          </a:p>
        </p:txBody>
      </p:sp>
      <p:sp>
        <p:nvSpPr>
          <p:cNvPr id="8" name="AutoShape 6" descr="Image result for concussion international 6th ">
            <a:extLst>
              <a:ext uri="{FF2B5EF4-FFF2-40B4-BE49-F238E27FC236}">
                <a16:creationId xmlns:a16="http://schemas.microsoft.com/office/drawing/2014/main" id="{8E8FA8BD-1DAD-6939-3FD5-057FF0D77853}"/>
              </a:ext>
            </a:extLst>
          </p:cNvPr>
          <p:cNvSpPr>
            <a:spLocks noGrp="1" noChangeAspect="1" noChangeArrowheads="1"/>
          </p:cNvSpPr>
          <p:nvPr>
            <p:ph sz="half" idx="4294967295"/>
          </p:nvPr>
        </p:nvSpPr>
        <p:spPr bwMode="auto">
          <a:xfrm>
            <a:off x="7010400" y="1825625"/>
            <a:ext cx="5181600"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endParaRPr lang="en-US" sz="2000" dirty="0"/>
          </a:p>
          <a:p>
            <a:endParaRPr lang="en-US" sz="2000" dirty="0"/>
          </a:p>
          <a:p>
            <a:endParaRPr lang="en-US" sz="2000" dirty="0"/>
          </a:p>
        </p:txBody>
      </p:sp>
      <p:pic>
        <p:nvPicPr>
          <p:cNvPr id="19464" name="Picture 8" descr="6th International Consensus Conference on Concussion in Sport | University of South Wales">
            <a:extLst>
              <a:ext uri="{FF2B5EF4-FFF2-40B4-BE49-F238E27FC236}">
                <a16:creationId xmlns:a16="http://schemas.microsoft.com/office/drawing/2014/main" id="{0B17AD8B-25B7-ACC0-B068-926B163B6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7238" y="2902687"/>
            <a:ext cx="4151597" cy="1699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AA9799-D883-B792-BECD-A062E3558F87}"/>
              </a:ext>
            </a:extLst>
          </p:cNvPr>
          <p:cNvSpPr txBox="1"/>
          <p:nvPr/>
        </p:nvSpPr>
        <p:spPr>
          <a:xfrm>
            <a:off x="-206663" y="1108845"/>
            <a:ext cx="12644769" cy="830997"/>
          </a:xfrm>
          <a:prstGeom prst="rect">
            <a:avLst/>
          </a:prstGeom>
          <a:noFill/>
        </p:spPr>
        <p:txBody>
          <a:bodyPr wrap="square">
            <a:spAutoFit/>
          </a:bodyPr>
          <a:lstStyle/>
          <a:p>
            <a:pPr algn="ctr"/>
            <a:r>
              <a:rPr lang="en-US" sz="2400" b="1" dirty="0">
                <a:latin typeface="Century Gothic" panose="020B0502020202020204" pitchFamily="34" charset="0"/>
              </a:rPr>
              <a:t>“I think I got a concussion, but I don’t know what to do or who to tell.</a:t>
            </a:r>
          </a:p>
          <a:p>
            <a:pPr algn="ctr"/>
            <a:r>
              <a:rPr lang="en-US" sz="2400" b="1" dirty="0">
                <a:latin typeface="Century Gothic" panose="020B0502020202020204" pitchFamily="34" charset="0"/>
              </a:rPr>
              <a:t>I guess I will keep riding. There is nothing to do for concussion anyway.”</a:t>
            </a:r>
            <a:endParaRPr lang="en-US" sz="2400" dirty="0">
              <a:latin typeface="Century Gothic" panose="020B0502020202020204" pitchFamily="34" charset="0"/>
            </a:endParaRPr>
          </a:p>
        </p:txBody>
      </p:sp>
    </p:spTree>
    <p:extLst>
      <p:ext uri="{BB962C8B-B14F-4D97-AF65-F5344CB8AC3E}">
        <p14:creationId xmlns:p14="http://schemas.microsoft.com/office/powerpoint/2010/main" val="1153135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CDB9-FB86-1159-C4FF-7C78A7CF3591}"/>
              </a:ext>
            </a:extLst>
          </p:cNvPr>
          <p:cNvSpPr>
            <a:spLocks noGrp="1"/>
          </p:cNvSpPr>
          <p:nvPr>
            <p:ph type="title"/>
          </p:nvPr>
        </p:nvSpPr>
        <p:spPr>
          <a:xfrm>
            <a:off x="473336" y="244549"/>
            <a:ext cx="10174786" cy="1063487"/>
          </a:xfrm>
        </p:spPr>
        <p:txBody>
          <a:bodyPr anchor="t">
            <a:noAutofit/>
          </a:bodyPr>
          <a:lstStyle/>
          <a:p>
            <a:r>
              <a:rPr lang="en-US" dirty="0"/>
              <a:t>Belief #5 </a:t>
            </a:r>
            <a:br>
              <a:rPr lang="en-US" dirty="0"/>
            </a:br>
            <a:endParaRPr lang="en-US" dirty="0"/>
          </a:p>
        </p:txBody>
      </p:sp>
      <p:sp>
        <p:nvSpPr>
          <p:cNvPr id="3" name="Content Placeholder 2">
            <a:extLst>
              <a:ext uri="{FF2B5EF4-FFF2-40B4-BE49-F238E27FC236}">
                <a16:creationId xmlns:a16="http://schemas.microsoft.com/office/drawing/2014/main" id="{D387673D-B6BA-04C1-7CB9-BEC167256B46}"/>
              </a:ext>
            </a:extLst>
          </p:cNvPr>
          <p:cNvSpPr>
            <a:spLocks noGrp="1"/>
          </p:cNvSpPr>
          <p:nvPr>
            <p:ph idx="1"/>
          </p:nvPr>
        </p:nvSpPr>
        <p:spPr>
          <a:xfrm>
            <a:off x="381187" y="2556585"/>
            <a:ext cx="7086413" cy="2882513"/>
          </a:xfrm>
        </p:spPr>
        <p:txBody>
          <a:bodyPr anchor="t">
            <a:normAutofit/>
          </a:bodyPr>
          <a:lstStyle/>
          <a:p>
            <a:r>
              <a:rPr lang="en-US" sz="2400" dirty="0"/>
              <a:t>The ER is not where definitive management occurs </a:t>
            </a:r>
          </a:p>
          <a:p>
            <a:r>
              <a:rPr lang="en-US" sz="2400" dirty="0"/>
              <a:t>Needs outpatient management </a:t>
            </a:r>
          </a:p>
          <a:p>
            <a:r>
              <a:rPr lang="en-US" sz="2400" dirty="0"/>
              <a:t>Really need written communication between health care providers and trainers/barns</a:t>
            </a:r>
          </a:p>
          <a:p>
            <a:r>
              <a:rPr lang="en-US" sz="2400" b="1" dirty="0"/>
              <a:t>ACTIVE</a:t>
            </a:r>
            <a:r>
              <a:rPr lang="en-US" sz="2400" dirty="0"/>
              <a:t> management</a:t>
            </a:r>
          </a:p>
        </p:txBody>
      </p:sp>
      <p:pic>
        <p:nvPicPr>
          <p:cNvPr id="5" name="Picture 4" descr="A person riding a horse over a wooden box&#10;&#10;AI-generated content may be incorrect.">
            <a:extLst>
              <a:ext uri="{FF2B5EF4-FFF2-40B4-BE49-F238E27FC236}">
                <a16:creationId xmlns:a16="http://schemas.microsoft.com/office/drawing/2014/main" id="{F969F19B-A7B6-374E-47A2-180DD83F3CDD}"/>
              </a:ext>
            </a:extLst>
          </p:cNvPr>
          <p:cNvPicPr>
            <a:picLocks noChangeAspect="1"/>
          </p:cNvPicPr>
          <p:nvPr/>
        </p:nvPicPr>
        <p:blipFill>
          <a:blip r:embed="rId2">
            <a:extLst>
              <a:ext uri="{28A0092B-C50C-407E-A947-70E740481C1C}">
                <a14:useLocalDpi xmlns:a14="http://schemas.microsoft.com/office/drawing/2010/main" val="0"/>
              </a:ext>
            </a:extLst>
          </a:blip>
          <a:srcRect l="16718" r="16329" b="-1"/>
          <a:stretch>
            <a:fillRect/>
          </a:stretch>
        </p:blipFill>
        <p:spPr>
          <a:xfrm>
            <a:off x="7467600" y="2430707"/>
            <a:ext cx="4521983" cy="450832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F95927B0-B830-5068-876A-38FA2B2A0015}"/>
              </a:ext>
            </a:extLst>
          </p:cNvPr>
          <p:cNvSpPr txBox="1"/>
          <p:nvPr/>
        </p:nvSpPr>
        <p:spPr>
          <a:xfrm>
            <a:off x="-206663" y="1108845"/>
            <a:ext cx="12644769" cy="830997"/>
          </a:xfrm>
          <a:prstGeom prst="rect">
            <a:avLst/>
          </a:prstGeom>
          <a:noFill/>
        </p:spPr>
        <p:txBody>
          <a:bodyPr wrap="square">
            <a:spAutoFit/>
          </a:bodyPr>
          <a:lstStyle/>
          <a:p>
            <a:pPr algn="ctr"/>
            <a:r>
              <a:rPr lang="en-US" sz="2400" b="1" dirty="0">
                <a:latin typeface="Century Gothic" panose="020B0502020202020204" pitchFamily="34" charset="0"/>
              </a:rPr>
              <a:t>“I think I got a concussion, but I don’t know what to do or who to tell.</a:t>
            </a:r>
          </a:p>
          <a:p>
            <a:pPr algn="ctr"/>
            <a:r>
              <a:rPr lang="en-US" sz="2400" b="1" dirty="0">
                <a:latin typeface="Century Gothic" panose="020B0502020202020204" pitchFamily="34" charset="0"/>
              </a:rPr>
              <a:t>I guess I will keep riding. There is nothing to do for concussion anyway.”</a:t>
            </a:r>
            <a:endParaRPr lang="en-US" sz="2400" dirty="0">
              <a:latin typeface="Century Gothic" panose="020B0502020202020204" pitchFamily="34" charset="0"/>
            </a:endParaRPr>
          </a:p>
        </p:txBody>
      </p:sp>
    </p:spTree>
    <p:extLst>
      <p:ext uri="{BB962C8B-B14F-4D97-AF65-F5344CB8AC3E}">
        <p14:creationId xmlns:p14="http://schemas.microsoft.com/office/powerpoint/2010/main" val="2798309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appy Birthday, Roy Rogers! | SteveAndJohnnie's &quot;Both Sides Now&quot; Blog">
            <a:extLst>
              <a:ext uri="{FF2B5EF4-FFF2-40B4-BE49-F238E27FC236}">
                <a16:creationId xmlns:a16="http://schemas.microsoft.com/office/drawing/2014/main" id="{C6FFA82E-29C8-7491-B8A0-EF62DA10E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 b="18000"/>
          <a:stretch>
            <a:fillRect/>
          </a:stretch>
        </p:blipFill>
        <p:spPr bwMode="auto">
          <a:xfrm>
            <a:off x="4859624" y="1953370"/>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A person and a child petting a donkey&#10;&#10;AI-generated content may be incorrect.">
            <a:extLst>
              <a:ext uri="{FF2B5EF4-FFF2-40B4-BE49-F238E27FC236}">
                <a16:creationId xmlns:a16="http://schemas.microsoft.com/office/drawing/2014/main" id="{7780AF5F-4E50-DE76-85CF-AF7E32C2F553}"/>
              </a:ext>
            </a:extLst>
          </p:cNvPr>
          <p:cNvPicPr>
            <a:picLocks noChangeAspect="1"/>
          </p:cNvPicPr>
          <p:nvPr/>
        </p:nvPicPr>
        <p:blipFill>
          <a:blip r:embed="rId3">
            <a:extLst>
              <a:ext uri="{28A0092B-C50C-407E-A947-70E740481C1C}">
                <a14:useLocalDpi xmlns:a14="http://schemas.microsoft.com/office/drawing/2010/main" val="0"/>
              </a:ext>
            </a:extLst>
          </a:blip>
          <a:srcRect l="18722" r="7350"/>
          <a:stretch>
            <a:fillRect/>
          </a:stretch>
        </p:blipFill>
        <p:spPr>
          <a:xfrm>
            <a:off x="8609932" y="2918740"/>
            <a:ext cx="3524889" cy="2681968"/>
          </a:xfrm>
          <a:prstGeom prst="rect">
            <a:avLst/>
          </a:prstGeom>
        </p:spPr>
      </p:pic>
      <p:pic>
        <p:nvPicPr>
          <p:cNvPr id="3080" name="Picture 8">
            <a:extLst>
              <a:ext uri="{FF2B5EF4-FFF2-40B4-BE49-F238E27FC236}">
                <a16:creationId xmlns:a16="http://schemas.microsoft.com/office/drawing/2014/main" id="{D7CD9BB1-6089-B790-231E-2482FDA01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79" y="2558894"/>
            <a:ext cx="4577024" cy="304181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D5D8BA1-4F26-79FA-9F64-8DA9D63D3043}"/>
              </a:ext>
            </a:extLst>
          </p:cNvPr>
          <p:cNvSpPr>
            <a:spLocks noGrp="1"/>
          </p:cNvSpPr>
          <p:nvPr>
            <p:ph type="title"/>
          </p:nvPr>
        </p:nvSpPr>
        <p:spPr>
          <a:xfrm>
            <a:off x="473336" y="225934"/>
            <a:ext cx="10174786" cy="1063487"/>
          </a:xfrm>
        </p:spPr>
        <p:txBody>
          <a:bodyPr vert="horz" lIns="91440" tIns="45720" rIns="91440" bIns="45720" rtlCol="0" anchor="t">
            <a:normAutofit/>
          </a:bodyPr>
          <a:lstStyle/>
          <a:p>
            <a:r>
              <a:rPr lang="en-US" kern="1200" dirty="0"/>
              <a:t>Why Equestrian Sports Medicine?</a:t>
            </a:r>
          </a:p>
        </p:txBody>
      </p:sp>
    </p:spTree>
    <p:extLst>
      <p:ext uri="{BB962C8B-B14F-4D97-AF65-F5344CB8AC3E}">
        <p14:creationId xmlns:p14="http://schemas.microsoft.com/office/powerpoint/2010/main" val="1983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500" fill="hold"/>
                                        <p:tgtEl>
                                          <p:spTgt spid="3080"/>
                                        </p:tgtEl>
                                        <p:attrNameLst>
                                          <p:attrName>ppt_x</p:attrName>
                                        </p:attrNameLst>
                                      </p:cBhvr>
                                      <p:tavLst>
                                        <p:tav tm="0">
                                          <p:val>
                                            <p:strVal val="#ppt_x"/>
                                          </p:val>
                                        </p:tav>
                                        <p:tav tm="100000">
                                          <p:val>
                                            <p:strVal val="#ppt_x"/>
                                          </p:val>
                                        </p:tav>
                                      </p:tavLst>
                                    </p:anim>
                                    <p:anim calcmode="lin" valueType="num">
                                      <p:cBhvr additive="base">
                                        <p:cTn id="14"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75758-97A7-9291-4D35-EC6C4F8D0FA1}"/>
              </a:ext>
            </a:extLst>
          </p:cNvPr>
          <p:cNvSpPr>
            <a:spLocks noGrp="1"/>
          </p:cNvSpPr>
          <p:nvPr>
            <p:ph type="title"/>
          </p:nvPr>
        </p:nvSpPr>
        <p:spPr>
          <a:xfrm>
            <a:off x="473336" y="290084"/>
            <a:ext cx="10174786" cy="1063487"/>
          </a:xfrm>
        </p:spPr>
        <p:txBody>
          <a:bodyPr anchor="t">
            <a:normAutofit/>
          </a:bodyPr>
          <a:lstStyle/>
          <a:p>
            <a:r>
              <a:rPr lang="en-US" dirty="0"/>
              <a:t>Belief #6</a:t>
            </a:r>
          </a:p>
        </p:txBody>
      </p:sp>
      <p:sp>
        <p:nvSpPr>
          <p:cNvPr id="3" name="Content Placeholder 2">
            <a:extLst>
              <a:ext uri="{FF2B5EF4-FFF2-40B4-BE49-F238E27FC236}">
                <a16:creationId xmlns:a16="http://schemas.microsoft.com/office/drawing/2014/main" id="{A1EA2BC1-CD36-8A34-2573-0884B86283A2}"/>
              </a:ext>
            </a:extLst>
          </p:cNvPr>
          <p:cNvSpPr>
            <a:spLocks noGrp="1"/>
          </p:cNvSpPr>
          <p:nvPr>
            <p:ph idx="1"/>
          </p:nvPr>
        </p:nvSpPr>
        <p:spPr>
          <a:xfrm>
            <a:off x="490782" y="2553411"/>
            <a:ext cx="7207189" cy="2888862"/>
          </a:xfrm>
        </p:spPr>
        <p:txBody>
          <a:bodyPr anchor="t">
            <a:normAutofit/>
          </a:bodyPr>
          <a:lstStyle/>
          <a:p>
            <a:r>
              <a:rPr lang="en-US" sz="2000" dirty="0"/>
              <a:t>Consequences of not getting concussion addressed soon can lead to long-lasting effects </a:t>
            </a:r>
          </a:p>
          <a:p>
            <a:r>
              <a:rPr lang="en-US" sz="2000" dirty="0"/>
              <a:t>Vertigo/balance issues </a:t>
            </a:r>
          </a:p>
          <a:p>
            <a:r>
              <a:rPr lang="en-US" sz="2000" dirty="0"/>
              <a:t>Mood disturbance/mental health compromise</a:t>
            </a:r>
          </a:p>
          <a:p>
            <a:r>
              <a:rPr lang="en-US" sz="2000" dirty="0"/>
              <a:t>Loss of sport </a:t>
            </a:r>
          </a:p>
          <a:p>
            <a:r>
              <a:rPr lang="en-US" sz="2000" dirty="0"/>
              <a:t>Loss of identity and psychological secondary causes </a:t>
            </a:r>
          </a:p>
          <a:p>
            <a:r>
              <a:rPr lang="en-US" sz="2000" dirty="0"/>
              <a:t>Impaired ability to read and use brain effectively </a:t>
            </a:r>
          </a:p>
          <a:p>
            <a:endParaRPr lang="en-US" sz="2000" dirty="0"/>
          </a:p>
        </p:txBody>
      </p:sp>
      <p:pic>
        <p:nvPicPr>
          <p:cNvPr id="21506" name="Picture 2" descr="Post-Concussive Syndrome">
            <a:extLst>
              <a:ext uri="{FF2B5EF4-FFF2-40B4-BE49-F238E27FC236}">
                <a16:creationId xmlns:a16="http://schemas.microsoft.com/office/drawing/2014/main" id="{17411F31-57CA-AF36-8CE9-EE409986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2"/>
          <a:stretch>
            <a:fillRect/>
          </a:stretch>
        </p:blipFill>
        <p:spPr bwMode="auto">
          <a:xfrm>
            <a:off x="7922710" y="2172467"/>
            <a:ext cx="4269290" cy="42563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0C6243-3C1A-55EF-2F0D-B190FEC3154E}"/>
              </a:ext>
            </a:extLst>
          </p:cNvPr>
          <p:cNvSpPr txBox="1"/>
          <p:nvPr/>
        </p:nvSpPr>
        <p:spPr>
          <a:xfrm>
            <a:off x="1215656" y="1108980"/>
            <a:ext cx="9760688" cy="830997"/>
          </a:xfrm>
          <a:prstGeom prst="rect">
            <a:avLst/>
          </a:prstGeom>
          <a:noFill/>
        </p:spPr>
        <p:txBody>
          <a:bodyPr wrap="square">
            <a:spAutoFit/>
          </a:bodyPr>
          <a:lstStyle/>
          <a:p>
            <a:pPr algn="ctr"/>
            <a:r>
              <a:rPr lang="en-US" sz="2400" b="1" dirty="0">
                <a:latin typeface="Century Gothic" panose="020B0502020202020204" pitchFamily="34" charset="0"/>
              </a:rPr>
              <a:t>“Ever since that one concussion years ago I have never been the same…oh well. There isn’t anything to do about it.” </a:t>
            </a:r>
            <a:endParaRPr lang="en-US" sz="2400" dirty="0">
              <a:latin typeface="Century Gothic" panose="020B0502020202020204" pitchFamily="34" charset="0"/>
            </a:endParaRPr>
          </a:p>
        </p:txBody>
      </p:sp>
    </p:spTree>
    <p:extLst>
      <p:ext uri="{BB962C8B-B14F-4D97-AF65-F5344CB8AC3E}">
        <p14:creationId xmlns:p14="http://schemas.microsoft.com/office/powerpoint/2010/main" val="1072497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B90A0-369C-42A5-87D3-8124A83282CC}"/>
              </a:ext>
            </a:extLst>
          </p:cNvPr>
          <p:cNvSpPr>
            <a:spLocks noGrp="1"/>
          </p:cNvSpPr>
          <p:nvPr>
            <p:ph type="title"/>
          </p:nvPr>
        </p:nvSpPr>
        <p:spPr/>
        <p:txBody>
          <a:bodyPr vert="horz" lIns="91440" tIns="45720" rIns="91440" bIns="45720" rtlCol="0" anchor="ctr">
            <a:normAutofit/>
          </a:bodyPr>
          <a:lstStyle/>
          <a:p>
            <a:r>
              <a:rPr lang="en-US" kern="1200" dirty="0"/>
              <a:t>Equestrian Gradual RTP </a:t>
            </a:r>
          </a:p>
        </p:txBody>
      </p:sp>
      <p:pic>
        <p:nvPicPr>
          <p:cNvPr id="5" name="Content Placeholder 4">
            <a:extLst>
              <a:ext uri="{FF2B5EF4-FFF2-40B4-BE49-F238E27FC236}">
                <a16:creationId xmlns:a16="http://schemas.microsoft.com/office/drawing/2014/main" id="{A98CBA03-4DD2-3C72-CF32-6A8FA11039D5}"/>
              </a:ext>
            </a:extLst>
          </p:cNvPr>
          <p:cNvPicPr>
            <a:picLocks noGrp="1" noChangeAspect="1"/>
          </p:cNvPicPr>
          <p:nvPr>
            <p:ph idx="1"/>
          </p:nvPr>
        </p:nvPicPr>
        <p:blipFill>
          <a:blip r:embed="rId2"/>
          <a:stretch>
            <a:fillRect/>
          </a:stretch>
        </p:blipFill>
        <p:spPr>
          <a:xfrm>
            <a:off x="0" y="1866308"/>
            <a:ext cx="12227283" cy="2609999"/>
          </a:xfrm>
          <a:prstGeom prst="rect">
            <a:avLst/>
          </a:prstGeom>
        </p:spPr>
      </p:pic>
    </p:spTree>
    <p:extLst>
      <p:ext uri="{BB962C8B-B14F-4D97-AF65-F5344CB8AC3E}">
        <p14:creationId xmlns:p14="http://schemas.microsoft.com/office/powerpoint/2010/main" val="4133261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3ACD-2D1C-4B31-10C2-E3E78A29677F}"/>
              </a:ext>
            </a:extLst>
          </p:cNvPr>
          <p:cNvSpPr>
            <a:spLocks noGrp="1"/>
          </p:cNvSpPr>
          <p:nvPr>
            <p:ph type="title"/>
          </p:nvPr>
        </p:nvSpPr>
        <p:spPr/>
        <p:txBody>
          <a:bodyPr/>
          <a:lstStyle/>
          <a:p>
            <a:r>
              <a:rPr lang="en-US" dirty="0"/>
              <a:t>Equestrian Gradual RTS </a:t>
            </a:r>
          </a:p>
        </p:txBody>
      </p:sp>
      <p:pic>
        <p:nvPicPr>
          <p:cNvPr id="6" name="Content Placeholder 5">
            <a:extLst>
              <a:ext uri="{FF2B5EF4-FFF2-40B4-BE49-F238E27FC236}">
                <a16:creationId xmlns:a16="http://schemas.microsoft.com/office/drawing/2014/main" id="{61FE31E2-0DE9-0043-C172-716F0E0E8FCC}"/>
              </a:ext>
            </a:extLst>
          </p:cNvPr>
          <p:cNvPicPr>
            <a:picLocks noGrp="1" noChangeAspect="1"/>
          </p:cNvPicPr>
          <p:nvPr>
            <p:ph idx="1"/>
          </p:nvPr>
        </p:nvPicPr>
        <p:blipFill>
          <a:blip r:embed="rId2"/>
          <a:stretch>
            <a:fillRect/>
          </a:stretch>
        </p:blipFill>
        <p:spPr>
          <a:xfrm>
            <a:off x="473336" y="1350280"/>
            <a:ext cx="9009949" cy="5433292"/>
          </a:xfrm>
        </p:spPr>
      </p:pic>
    </p:spTree>
    <p:extLst>
      <p:ext uri="{BB962C8B-B14F-4D97-AF65-F5344CB8AC3E}">
        <p14:creationId xmlns:p14="http://schemas.microsoft.com/office/powerpoint/2010/main" val="3626832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E6A80E3B-2773-2206-A6B6-6D77DE6C6076}"/>
              </a:ext>
            </a:extLst>
          </p:cNvPr>
          <p:cNvPicPr>
            <a:picLocks noChangeAspect="1"/>
          </p:cNvPicPr>
          <p:nvPr/>
        </p:nvPicPr>
        <p:blipFill>
          <a:blip r:embed="rId2"/>
          <a:stretch>
            <a:fillRect/>
          </a:stretch>
        </p:blipFill>
        <p:spPr>
          <a:xfrm>
            <a:off x="459159" y="1396668"/>
            <a:ext cx="8396714" cy="5461332"/>
          </a:xfrm>
          <a:prstGeom prst="rect">
            <a:avLst/>
          </a:prstGeom>
        </p:spPr>
      </p:pic>
      <p:sp>
        <p:nvSpPr>
          <p:cNvPr id="5" name="Title 1">
            <a:extLst>
              <a:ext uri="{FF2B5EF4-FFF2-40B4-BE49-F238E27FC236}">
                <a16:creationId xmlns:a16="http://schemas.microsoft.com/office/drawing/2014/main" id="{D8C1EEFD-ABF0-E7C8-5B08-C8A2A711F0C2}"/>
              </a:ext>
            </a:extLst>
          </p:cNvPr>
          <p:cNvSpPr>
            <a:spLocks noGrp="1"/>
          </p:cNvSpPr>
          <p:nvPr>
            <p:ph type="title"/>
          </p:nvPr>
        </p:nvSpPr>
        <p:spPr>
          <a:xfrm>
            <a:off x="473075" y="0"/>
            <a:ext cx="10174288" cy="1063625"/>
          </a:xfrm>
        </p:spPr>
        <p:txBody>
          <a:bodyPr/>
          <a:lstStyle/>
          <a:p>
            <a:r>
              <a:rPr lang="en-US" dirty="0"/>
              <a:t>Equestrian Gradual RTS </a:t>
            </a:r>
          </a:p>
        </p:txBody>
      </p:sp>
    </p:spTree>
    <p:extLst>
      <p:ext uri="{BB962C8B-B14F-4D97-AF65-F5344CB8AC3E}">
        <p14:creationId xmlns:p14="http://schemas.microsoft.com/office/powerpoint/2010/main" val="407907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17C7D-D887-D141-67B8-23F41DB0B1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84B63-4940-BD0E-EB37-741EF30A9592}"/>
              </a:ext>
            </a:extLst>
          </p:cNvPr>
          <p:cNvSpPr>
            <a:spLocks noGrp="1"/>
          </p:cNvSpPr>
          <p:nvPr>
            <p:ph type="title"/>
          </p:nvPr>
        </p:nvSpPr>
        <p:spPr/>
        <p:txBody>
          <a:bodyPr anchor="b">
            <a:noAutofit/>
          </a:bodyPr>
          <a:lstStyle/>
          <a:p>
            <a:r>
              <a:rPr lang="en-US" dirty="0"/>
              <a:t>Sport Related Concussion: </a:t>
            </a:r>
            <a:br>
              <a:rPr lang="en-US" dirty="0"/>
            </a:br>
            <a:r>
              <a:rPr lang="en-US" dirty="0"/>
              <a:t>Equestrian </a:t>
            </a:r>
          </a:p>
        </p:txBody>
      </p:sp>
      <p:sp>
        <p:nvSpPr>
          <p:cNvPr id="3" name="Content Placeholder 2">
            <a:extLst>
              <a:ext uri="{FF2B5EF4-FFF2-40B4-BE49-F238E27FC236}">
                <a16:creationId xmlns:a16="http://schemas.microsoft.com/office/drawing/2014/main" id="{11B703EA-2FD7-2D52-6889-69C0108292FF}"/>
              </a:ext>
            </a:extLst>
          </p:cNvPr>
          <p:cNvSpPr>
            <a:spLocks noGrp="1"/>
          </p:cNvSpPr>
          <p:nvPr>
            <p:ph idx="1"/>
          </p:nvPr>
        </p:nvSpPr>
        <p:spPr>
          <a:xfrm>
            <a:off x="473336" y="1569458"/>
            <a:ext cx="8420215" cy="4745728"/>
          </a:xfrm>
        </p:spPr>
        <p:txBody>
          <a:bodyPr anchor="t">
            <a:normAutofit/>
          </a:bodyPr>
          <a:lstStyle/>
          <a:p>
            <a:r>
              <a:rPr lang="en-US" sz="2400" dirty="0"/>
              <a:t>Removal of rider</a:t>
            </a:r>
          </a:p>
          <a:p>
            <a:pPr lvl="1"/>
            <a:r>
              <a:rPr lang="en-US" dirty="0"/>
              <a:t>Immediate removal: actual or suspect LOC, seizure, tonic posturing, ataxia, poor balance, confusion, behavioral changes &amp; amnesia</a:t>
            </a:r>
          </a:p>
          <a:p>
            <a:r>
              <a:rPr lang="en-US" sz="2400" dirty="0"/>
              <a:t>No return unless evaluated by HCP experienced in concussion management</a:t>
            </a:r>
          </a:p>
          <a:p>
            <a:r>
              <a:rPr lang="en-US" sz="2400" dirty="0"/>
              <a:t>Maddocks questions</a:t>
            </a:r>
          </a:p>
          <a:p>
            <a:pPr lvl="1"/>
            <a:r>
              <a:rPr lang="en-US" dirty="0"/>
              <a:t>Sports specific questions/riding specific questions</a:t>
            </a:r>
          </a:p>
          <a:p>
            <a:r>
              <a:rPr lang="en-US" sz="2400" dirty="0"/>
              <a:t> </a:t>
            </a:r>
            <a:r>
              <a:rPr lang="en-US" sz="2400" b="1" i="1" dirty="0"/>
              <a:t>NO RETURN THE SAME DAY</a:t>
            </a:r>
          </a:p>
          <a:p>
            <a:r>
              <a:rPr lang="en-US" sz="2400" dirty="0"/>
              <a:t>Laws in every state </a:t>
            </a:r>
          </a:p>
          <a:p>
            <a:pPr lvl="1"/>
            <a:r>
              <a:rPr lang="en-US" dirty="0"/>
              <a:t>Jake </a:t>
            </a:r>
            <a:r>
              <a:rPr lang="en-US" dirty="0" err="1"/>
              <a:t>Snakenburg</a:t>
            </a:r>
            <a:r>
              <a:rPr lang="en-US" dirty="0"/>
              <a:t> Law </a:t>
            </a:r>
          </a:p>
        </p:txBody>
      </p:sp>
      <p:pic>
        <p:nvPicPr>
          <p:cNvPr id="20482" name="Picture 2" descr="Jacob Snakenberg | HCA HealthONE">
            <a:extLst>
              <a:ext uri="{FF2B5EF4-FFF2-40B4-BE49-F238E27FC236}">
                <a16:creationId xmlns:a16="http://schemas.microsoft.com/office/drawing/2014/main" id="{32301BB2-15DC-0A14-C904-698E34167E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44281" y="1267963"/>
            <a:ext cx="3507220" cy="342996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Sober approach to brain injuries ...">
            <a:extLst>
              <a:ext uri="{FF2B5EF4-FFF2-40B4-BE49-F238E27FC236}">
                <a16:creationId xmlns:a16="http://schemas.microsoft.com/office/drawing/2014/main" id="{058E5622-71F0-ACA6-92DA-5F4BBE3401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37674" y="4501901"/>
            <a:ext cx="2969704" cy="217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421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5D15-BBD3-A84D-F128-BC5B778F68F2}"/>
              </a:ext>
            </a:extLst>
          </p:cNvPr>
          <p:cNvSpPr>
            <a:spLocks noGrp="1"/>
          </p:cNvSpPr>
          <p:nvPr>
            <p:ph type="title"/>
          </p:nvPr>
        </p:nvSpPr>
        <p:spPr/>
        <p:txBody>
          <a:bodyPr anchor="b">
            <a:noAutofit/>
          </a:bodyPr>
          <a:lstStyle/>
          <a:p>
            <a:r>
              <a:rPr lang="en-US" dirty="0"/>
              <a:t>Staying Strong in the Saddle: </a:t>
            </a:r>
            <a:br>
              <a:rPr lang="en-US" dirty="0"/>
            </a:br>
            <a:r>
              <a:rPr lang="en-US" dirty="0"/>
              <a:t>Challenging Beliefs</a:t>
            </a:r>
          </a:p>
        </p:txBody>
      </p:sp>
      <p:sp>
        <p:nvSpPr>
          <p:cNvPr id="11" name="Content Placeholder 10">
            <a:extLst>
              <a:ext uri="{FF2B5EF4-FFF2-40B4-BE49-F238E27FC236}">
                <a16:creationId xmlns:a16="http://schemas.microsoft.com/office/drawing/2014/main" id="{F91D6844-E13B-A959-81DF-4E7EC9927052}"/>
              </a:ext>
            </a:extLst>
          </p:cNvPr>
          <p:cNvSpPr>
            <a:spLocks noGrp="1"/>
          </p:cNvSpPr>
          <p:nvPr>
            <p:ph idx="1"/>
          </p:nvPr>
        </p:nvSpPr>
        <p:spPr>
          <a:xfrm>
            <a:off x="473335" y="1757076"/>
            <a:ext cx="6172013" cy="4745728"/>
          </a:xfrm>
        </p:spPr>
        <p:txBody>
          <a:bodyPr anchor="t">
            <a:normAutofit/>
          </a:bodyPr>
          <a:lstStyle/>
          <a:p>
            <a:r>
              <a:rPr lang="en-US" sz="2000" dirty="0"/>
              <a:t>Concussions happen frequently but with correct rider and barn education long-term consequences can be prevented.</a:t>
            </a:r>
          </a:p>
          <a:p>
            <a:r>
              <a:rPr lang="en-US" sz="2000" b="1" i="1" dirty="0"/>
              <a:t>NEVER RETURN TO RIDING ON THE SAME DAY OF POTENTIAL CONCUSSION.</a:t>
            </a:r>
          </a:p>
          <a:p>
            <a:r>
              <a:rPr lang="en-US" sz="2000" dirty="0"/>
              <a:t>Prompt evaluation and management can lead to success both short-term and long-term.</a:t>
            </a:r>
          </a:p>
          <a:p>
            <a:r>
              <a:rPr lang="en-US" sz="2000" b="1" dirty="0"/>
              <a:t>EDUCATE, RECOGNIZE AND REMOVE!</a:t>
            </a:r>
          </a:p>
          <a:p>
            <a:r>
              <a:rPr lang="en-US" sz="2000" dirty="0"/>
              <a:t>There is treatment for concussion, including use of multi-disciplinary team, where everyone is involved: rider, trainer, and health care team. </a:t>
            </a:r>
          </a:p>
          <a:p>
            <a:endParaRPr lang="en-US" sz="2000" dirty="0"/>
          </a:p>
        </p:txBody>
      </p:sp>
      <p:pic>
        <p:nvPicPr>
          <p:cNvPr id="7" name="Content Placeholder 6" descr="A person on a horse jumping over a hurdle&#10;&#10;AI-generated content may be incorrect.">
            <a:extLst>
              <a:ext uri="{FF2B5EF4-FFF2-40B4-BE49-F238E27FC236}">
                <a16:creationId xmlns:a16="http://schemas.microsoft.com/office/drawing/2014/main" id="{BC72C526-4D6D-D5C0-F116-41ECD5939AA3}"/>
              </a:ext>
            </a:extLst>
          </p:cNvPr>
          <p:cNvPicPr>
            <a:picLocks noChangeAspect="1"/>
          </p:cNvPicPr>
          <p:nvPr/>
        </p:nvPicPr>
        <p:blipFill>
          <a:blip r:embed="rId2">
            <a:extLst>
              <a:ext uri="{28A0092B-C50C-407E-A947-70E740481C1C}">
                <a14:useLocalDpi xmlns:a14="http://schemas.microsoft.com/office/drawing/2010/main" val="0"/>
              </a:ext>
            </a:extLst>
          </a:blip>
          <a:srcRect l="19767" r="13532"/>
          <a:stretch>
            <a:fillRect/>
          </a:stretch>
        </p:blipFill>
        <p:spPr>
          <a:xfrm>
            <a:off x="6800260" y="1431235"/>
            <a:ext cx="5086940" cy="507156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39748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rse hooves galloping throwing dust">
            <a:extLst>
              <a:ext uri="{FF2B5EF4-FFF2-40B4-BE49-F238E27FC236}">
                <a16:creationId xmlns:a16="http://schemas.microsoft.com/office/drawing/2014/main" id="{D1DD5626-9918-3064-5873-29BA49589CC2}"/>
              </a:ext>
            </a:extLst>
          </p:cNvPr>
          <p:cNvPicPr>
            <a:picLocks noChangeAspect="1"/>
          </p:cNvPicPr>
          <p:nvPr/>
        </p:nvPicPr>
        <p:blipFill>
          <a:blip r:embed="rId2"/>
          <a:srcRect r="5882" b="-1"/>
          <a:stretch>
            <a:fillRect/>
          </a:stretch>
        </p:blipFill>
        <p:spPr>
          <a:xfrm>
            <a:off x="6872177" y="2253603"/>
            <a:ext cx="5217041" cy="3700076"/>
          </a:xfrm>
          <a:prstGeom prst="rect">
            <a:avLst/>
          </a:prstGeom>
        </p:spPr>
      </p:pic>
      <p:sp>
        <p:nvSpPr>
          <p:cNvPr id="2" name="Title 1">
            <a:extLst>
              <a:ext uri="{FF2B5EF4-FFF2-40B4-BE49-F238E27FC236}">
                <a16:creationId xmlns:a16="http://schemas.microsoft.com/office/drawing/2014/main" id="{1543EEF4-189B-E7BF-401C-C21CC8D8CD78}"/>
              </a:ext>
            </a:extLst>
          </p:cNvPr>
          <p:cNvSpPr>
            <a:spLocks noGrp="1"/>
          </p:cNvSpPr>
          <p:nvPr>
            <p:ph type="title"/>
          </p:nvPr>
        </p:nvSpPr>
        <p:spPr/>
        <p:txBody>
          <a:bodyPr>
            <a:normAutofit/>
          </a:bodyPr>
          <a:lstStyle/>
          <a:p>
            <a:r>
              <a:rPr lang="en-US" dirty="0"/>
              <a:t>Belief #7</a:t>
            </a:r>
          </a:p>
        </p:txBody>
      </p:sp>
      <p:sp>
        <p:nvSpPr>
          <p:cNvPr id="3" name="Content Placeholder 2">
            <a:extLst>
              <a:ext uri="{FF2B5EF4-FFF2-40B4-BE49-F238E27FC236}">
                <a16:creationId xmlns:a16="http://schemas.microsoft.com/office/drawing/2014/main" id="{97464957-D04B-2AE4-C7A9-9F4F298E7BE8}"/>
              </a:ext>
            </a:extLst>
          </p:cNvPr>
          <p:cNvSpPr>
            <a:spLocks noGrp="1"/>
          </p:cNvSpPr>
          <p:nvPr>
            <p:ph idx="1"/>
          </p:nvPr>
        </p:nvSpPr>
        <p:spPr>
          <a:xfrm>
            <a:off x="377643" y="1909700"/>
            <a:ext cx="6278338" cy="4745728"/>
          </a:xfrm>
        </p:spPr>
        <p:txBody>
          <a:bodyPr anchor="t">
            <a:normAutofit lnSpcReduction="10000"/>
          </a:bodyPr>
          <a:lstStyle/>
          <a:p>
            <a:r>
              <a:rPr lang="en-US" sz="2000" dirty="0"/>
              <a:t>Psychological effects of concussion and other injury </a:t>
            </a:r>
          </a:p>
          <a:p>
            <a:pPr lvl="1"/>
            <a:r>
              <a:rPr lang="en-US" sz="2000" dirty="0"/>
              <a:t>Did you really recover?</a:t>
            </a:r>
          </a:p>
          <a:p>
            <a:pPr lvl="1"/>
            <a:r>
              <a:rPr lang="en-US" sz="2000" dirty="0"/>
              <a:t>Never coming back to your baseline can change the way you ride</a:t>
            </a:r>
          </a:p>
          <a:p>
            <a:r>
              <a:rPr lang="en-US" sz="2000" dirty="0"/>
              <a:t>Does it put you at increased risk for future injury?</a:t>
            </a:r>
          </a:p>
          <a:p>
            <a:pPr lvl="1"/>
            <a:r>
              <a:rPr lang="en-US" sz="2000" dirty="0"/>
              <a:t>YES!  Newer studies show increased risk for another injury within 6 months of getting a concussion  </a:t>
            </a:r>
          </a:p>
          <a:p>
            <a:r>
              <a:rPr lang="en-US" sz="2000" dirty="0"/>
              <a:t>How are you modifying your riding now? </a:t>
            </a:r>
          </a:p>
          <a:p>
            <a:r>
              <a:rPr lang="en-US" sz="2000" dirty="0"/>
              <a:t>Does your horse feel your nerves?</a:t>
            </a:r>
          </a:p>
          <a:p>
            <a:r>
              <a:rPr lang="en-US" sz="2000" dirty="0"/>
              <a:t>Who can you talk to about how your injury has changed you?</a:t>
            </a:r>
          </a:p>
          <a:p>
            <a:r>
              <a:rPr lang="en-US" sz="2000" dirty="0"/>
              <a:t>Are you on the right horse?</a:t>
            </a:r>
          </a:p>
        </p:txBody>
      </p:sp>
      <p:sp>
        <p:nvSpPr>
          <p:cNvPr id="6" name="TextBox 5">
            <a:extLst>
              <a:ext uri="{FF2B5EF4-FFF2-40B4-BE49-F238E27FC236}">
                <a16:creationId xmlns:a16="http://schemas.microsoft.com/office/drawing/2014/main" id="{2344C699-19F8-6905-54F3-6490BEC89C80}"/>
              </a:ext>
            </a:extLst>
          </p:cNvPr>
          <p:cNvSpPr txBox="1"/>
          <p:nvPr/>
        </p:nvSpPr>
        <p:spPr>
          <a:xfrm>
            <a:off x="2148660" y="1121059"/>
            <a:ext cx="7909737" cy="461665"/>
          </a:xfrm>
          <a:prstGeom prst="rect">
            <a:avLst/>
          </a:prstGeom>
          <a:noFill/>
        </p:spPr>
        <p:txBody>
          <a:bodyPr wrap="square">
            <a:spAutoFit/>
          </a:bodyPr>
          <a:lstStyle/>
          <a:p>
            <a:pPr algn="ctr"/>
            <a:r>
              <a:rPr lang="en-US" sz="2400" b="1" dirty="0">
                <a:latin typeface="Century Gothic" panose="020B0502020202020204" pitchFamily="34" charset="0"/>
              </a:rPr>
              <a:t>“I had a fall and now I am scared to get back on…”</a:t>
            </a:r>
            <a:endParaRPr lang="en-US" sz="2400" dirty="0">
              <a:latin typeface="Century Gothic" panose="020B0502020202020204" pitchFamily="34" charset="0"/>
            </a:endParaRPr>
          </a:p>
        </p:txBody>
      </p:sp>
    </p:spTree>
    <p:extLst>
      <p:ext uri="{BB962C8B-B14F-4D97-AF65-F5344CB8AC3E}">
        <p14:creationId xmlns:p14="http://schemas.microsoft.com/office/powerpoint/2010/main" val="1162355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1BF5-1FD7-1478-CC30-9853F7F78530}"/>
              </a:ext>
            </a:extLst>
          </p:cNvPr>
          <p:cNvSpPr>
            <a:spLocks noGrp="1"/>
          </p:cNvSpPr>
          <p:nvPr>
            <p:ph type="title"/>
          </p:nvPr>
        </p:nvSpPr>
        <p:spPr>
          <a:xfrm>
            <a:off x="473336" y="207727"/>
            <a:ext cx="10174786" cy="1063487"/>
          </a:xfrm>
        </p:spPr>
        <p:txBody>
          <a:bodyPr anchor="t">
            <a:normAutofit/>
          </a:bodyPr>
          <a:lstStyle/>
          <a:p>
            <a:r>
              <a:rPr lang="en-US" sz="3800" dirty="0"/>
              <a:t>Belief #8</a:t>
            </a:r>
          </a:p>
        </p:txBody>
      </p:sp>
      <p:sp>
        <p:nvSpPr>
          <p:cNvPr id="3" name="Content Placeholder 2">
            <a:extLst>
              <a:ext uri="{FF2B5EF4-FFF2-40B4-BE49-F238E27FC236}">
                <a16:creationId xmlns:a16="http://schemas.microsoft.com/office/drawing/2014/main" id="{8F2B0894-56A4-35CE-7076-F1ABC974334B}"/>
              </a:ext>
            </a:extLst>
          </p:cNvPr>
          <p:cNvSpPr>
            <a:spLocks noGrp="1"/>
          </p:cNvSpPr>
          <p:nvPr>
            <p:ph idx="1"/>
          </p:nvPr>
        </p:nvSpPr>
        <p:spPr>
          <a:xfrm>
            <a:off x="696620" y="1904545"/>
            <a:ext cx="6820599" cy="4745728"/>
          </a:xfrm>
        </p:spPr>
        <p:txBody>
          <a:bodyPr anchor="t">
            <a:normAutofit/>
          </a:bodyPr>
          <a:lstStyle/>
          <a:p>
            <a:r>
              <a:rPr lang="en-US" sz="2400" dirty="0"/>
              <a:t>Many, if not most, injuries do get better the sooner you treat them </a:t>
            </a:r>
          </a:p>
          <a:p>
            <a:r>
              <a:rPr lang="en-US" sz="2400" dirty="0"/>
              <a:t>Consequences of not treating injury correctly </a:t>
            </a:r>
          </a:p>
          <a:p>
            <a:pPr lvl="1"/>
            <a:r>
              <a:rPr lang="en-US" dirty="0"/>
              <a:t>Arthritis </a:t>
            </a:r>
          </a:p>
          <a:p>
            <a:pPr lvl="1"/>
            <a:r>
              <a:rPr lang="en-US" dirty="0"/>
              <a:t>Loss of range of motion </a:t>
            </a:r>
          </a:p>
          <a:p>
            <a:pPr lvl="1"/>
            <a:r>
              <a:rPr lang="en-US" dirty="0"/>
              <a:t>Chronic pain </a:t>
            </a:r>
          </a:p>
          <a:p>
            <a:r>
              <a:rPr lang="en-US" sz="2400" dirty="0"/>
              <a:t>Return to play considerations</a:t>
            </a:r>
          </a:p>
          <a:p>
            <a:r>
              <a:rPr lang="en-US" sz="2400" dirty="0"/>
              <a:t>Kids think they are invincible and don’t think about consequences for the future </a:t>
            </a:r>
          </a:p>
          <a:p>
            <a:r>
              <a:rPr lang="en-US" sz="2400" dirty="0"/>
              <a:t>Pay for it later in life </a:t>
            </a:r>
          </a:p>
          <a:p>
            <a:endParaRPr lang="en-US" sz="2400" dirty="0"/>
          </a:p>
        </p:txBody>
      </p:sp>
      <p:pic>
        <p:nvPicPr>
          <p:cNvPr id="5" name="Picture 4" descr="A horse with a rope around it&#10;&#10;AI-generated content may be incorrect.">
            <a:extLst>
              <a:ext uri="{FF2B5EF4-FFF2-40B4-BE49-F238E27FC236}">
                <a16:creationId xmlns:a16="http://schemas.microsoft.com/office/drawing/2014/main" id="{BFA9FED1-9542-6312-94F1-4DA7467DF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298389" y="2304128"/>
            <a:ext cx="3196659" cy="2397494"/>
          </a:xfrm>
          <a:prstGeom prst="rect">
            <a:avLst/>
          </a:prstGeom>
        </p:spPr>
      </p:pic>
      <p:pic>
        <p:nvPicPr>
          <p:cNvPr id="7" name="Picture 6" descr="Two children in clothing standing next to a horse&#10;&#10;AI-generated content may be incorrect.">
            <a:extLst>
              <a:ext uri="{FF2B5EF4-FFF2-40B4-BE49-F238E27FC236}">
                <a16:creationId xmlns:a16="http://schemas.microsoft.com/office/drawing/2014/main" id="{FE48ED89-F0ED-1E13-D68B-6A5701B86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0304" y="4689201"/>
            <a:ext cx="2901696" cy="2176272"/>
          </a:xfrm>
          <a:prstGeom prst="rect">
            <a:avLst/>
          </a:prstGeom>
        </p:spPr>
      </p:pic>
      <p:sp>
        <p:nvSpPr>
          <p:cNvPr id="6" name="TextBox 5">
            <a:extLst>
              <a:ext uri="{FF2B5EF4-FFF2-40B4-BE49-F238E27FC236}">
                <a16:creationId xmlns:a16="http://schemas.microsoft.com/office/drawing/2014/main" id="{91F264E9-B3A1-1A38-9E19-93CB8576533F}"/>
              </a:ext>
            </a:extLst>
          </p:cNvPr>
          <p:cNvSpPr txBox="1"/>
          <p:nvPr/>
        </p:nvSpPr>
        <p:spPr>
          <a:xfrm>
            <a:off x="542260" y="1101929"/>
            <a:ext cx="11132284" cy="461665"/>
          </a:xfrm>
          <a:prstGeom prst="rect">
            <a:avLst/>
          </a:prstGeom>
          <a:noFill/>
        </p:spPr>
        <p:txBody>
          <a:bodyPr wrap="square">
            <a:spAutoFit/>
          </a:bodyPr>
          <a:lstStyle/>
          <a:p>
            <a:pPr algn="ctr"/>
            <a:r>
              <a:rPr lang="en-US" sz="2400" b="1" dirty="0">
                <a:latin typeface="Century Gothic" panose="020B0502020202020204" pitchFamily="34" charset="0"/>
              </a:rPr>
              <a:t>“Oh, years ago I fell off a horse. I just kept riding. Nothing to do anyway.”</a:t>
            </a:r>
            <a:endParaRPr lang="en-US" sz="2400" dirty="0">
              <a:latin typeface="Century Gothic" panose="020B0502020202020204" pitchFamily="34" charset="0"/>
            </a:endParaRPr>
          </a:p>
        </p:txBody>
      </p:sp>
    </p:spTree>
    <p:extLst>
      <p:ext uri="{BB962C8B-B14F-4D97-AF65-F5344CB8AC3E}">
        <p14:creationId xmlns:p14="http://schemas.microsoft.com/office/powerpoint/2010/main" val="3576681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BA1E-D12C-32AF-7BE3-2401E88426BA}"/>
              </a:ext>
            </a:extLst>
          </p:cNvPr>
          <p:cNvSpPr>
            <a:spLocks noGrp="1"/>
          </p:cNvSpPr>
          <p:nvPr>
            <p:ph type="title"/>
          </p:nvPr>
        </p:nvSpPr>
        <p:spPr>
          <a:xfrm>
            <a:off x="473336" y="295351"/>
            <a:ext cx="10174786" cy="1063487"/>
          </a:xfrm>
        </p:spPr>
        <p:txBody>
          <a:bodyPr anchor="t">
            <a:normAutofit/>
          </a:bodyPr>
          <a:lstStyle/>
          <a:p>
            <a:r>
              <a:rPr lang="en-US" sz="4100" dirty="0"/>
              <a:t>Belief #8</a:t>
            </a:r>
          </a:p>
        </p:txBody>
      </p:sp>
      <p:sp>
        <p:nvSpPr>
          <p:cNvPr id="3" name="Content Placeholder 2">
            <a:extLst>
              <a:ext uri="{FF2B5EF4-FFF2-40B4-BE49-F238E27FC236}">
                <a16:creationId xmlns:a16="http://schemas.microsoft.com/office/drawing/2014/main" id="{C0F0B74A-A2EC-EAE3-7F59-0B2011DA5290}"/>
              </a:ext>
            </a:extLst>
          </p:cNvPr>
          <p:cNvSpPr>
            <a:spLocks noGrp="1"/>
          </p:cNvSpPr>
          <p:nvPr>
            <p:ph idx="1"/>
          </p:nvPr>
        </p:nvSpPr>
        <p:spPr>
          <a:xfrm>
            <a:off x="5828605" y="2112272"/>
            <a:ext cx="6490986" cy="4745728"/>
          </a:xfrm>
        </p:spPr>
        <p:txBody>
          <a:bodyPr anchor="t">
            <a:normAutofit fontScale="92500" lnSpcReduction="10000"/>
          </a:bodyPr>
          <a:lstStyle/>
          <a:p>
            <a:r>
              <a:rPr lang="en-US" sz="2400" dirty="0"/>
              <a:t>Joint issues for the young and old</a:t>
            </a:r>
          </a:p>
          <a:p>
            <a:pPr lvl="1"/>
            <a:r>
              <a:rPr lang="en-US" sz="1900" dirty="0"/>
              <a:t>Fractures</a:t>
            </a:r>
          </a:p>
          <a:p>
            <a:pPr lvl="1"/>
            <a:r>
              <a:rPr lang="en-US" sz="1900" dirty="0"/>
              <a:t>Arthritis </a:t>
            </a:r>
          </a:p>
          <a:p>
            <a:pPr lvl="1"/>
            <a:r>
              <a:rPr lang="en-US" sz="1900" dirty="0"/>
              <a:t>Nerve entrapment </a:t>
            </a:r>
          </a:p>
          <a:p>
            <a:r>
              <a:rPr lang="en-US" sz="2400" dirty="0"/>
              <a:t>Joint issues, including spine, effects the way you sit in the saddle.</a:t>
            </a:r>
          </a:p>
          <a:p>
            <a:r>
              <a:rPr lang="en-US" sz="2400" dirty="0"/>
              <a:t>Early identification of joint and spine issues not only can assist with how you sit in a saddle but how you control your body.</a:t>
            </a:r>
          </a:p>
          <a:p>
            <a:r>
              <a:rPr lang="en-US" sz="2400" dirty="0"/>
              <a:t>Pain, both acute and chronic, changes the way you hold your body and activate your muscles.</a:t>
            </a:r>
          </a:p>
          <a:p>
            <a:pPr lvl="1"/>
            <a:r>
              <a:rPr lang="en-US" dirty="0"/>
              <a:t>Altering the way you ride and what your horse feels.</a:t>
            </a:r>
          </a:p>
        </p:txBody>
      </p:sp>
      <p:pic>
        <p:nvPicPr>
          <p:cNvPr id="7" name="Picture 6" descr="A x-ray of a baby&#10;&#10;AI-generated content may be incorrect.">
            <a:extLst>
              <a:ext uri="{FF2B5EF4-FFF2-40B4-BE49-F238E27FC236}">
                <a16:creationId xmlns:a16="http://schemas.microsoft.com/office/drawing/2014/main" id="{07ABF82E-8EB4-820C-77EF-5CB3854556E0}"/>
              </a:ext>
            </a:extLst>
          </p:cNvPr>
          <p:cNvPicPr>
            <a:picLocks noChangeAspect="1"/>
          </p:cNvPicPr>
          <p:nvPr/>
        </p:nvPicPr>
        <p:blipFill>
          <a:blip r:embed="rId2">
            <a:extLst>
              <a:ext uri="{28A0092B-C50C-407E-A947-70E740481C1C}">
                <a14:useLocalDpi xmlns:a14="http://schemas.microsoft.com/office/drawing/2010/main" val="0"/>
              </a:ext>
            </a:extLst>
          </a:blip>
          <a:srcRect t="1525" r="4" b="4"/>
          <a:stretch>
            <a:fillRect/>
          </a:stretch>
        </p:blipFill>
        <p:spPr>
          <a:xfrm rot="5400000">
            <a:off x="-485522" y="2275344"/>
            <a:ext cx="3714244" cy="2743200"/>
          </a:xfrm>
          <a:prstGeom prst="rect">
            <a:avLst/>
          </a:prstGeom>
        </p:spPr>
      </p:pic>
      <p:pic>
        <p:nvPicPr>
          <p:cNvPr id="5" name="Picture 4" descr="An x-ray of a human body&#10;&#10;AI-generated content may be incorrect.">
            <a:extLst>
              <a:ext uri="{FF2B5EF4-FFF2-40B4-BE49-F238E27FC236}">
                <a16:creationId xmlns:a16="http://schemas.microsoft.com/office/drawing/2014/main" id="{13E87CD4-3C04-C703-7ADC-BDA71E75F45D}"/>
              </a:ext>
            </a:extLst>
          </p:cNvPr>
          <p:cNvPicPr>
            <a:picLocks noChangeAspect="1"/>
          </p:cNvPicPr>
          <p:nvPr/>
        </p:nvPicPr>
        <p:blipFill>
          <a:blip r:embed="rId3">
            <a:extLst>
              <a:ext uri="{28A0092B-C50C-407E-A947-70E740481C1C}">
                <a14:useLocalDpi xmlns:a14="http://schemas.microsoft.com/office/drawing/2010/main" val="0"/>
              </a:ext>
            </a:extLst>
          </a:blip>
          <a:srcRect t="1525" r="4" b="4"/>
          <a:stretch>
            <a:fillRect/>
          </a:stretch>
        </p:blipFill>
        <p:spPr>
          <a:xfrm rot="5400000">
            <a:off x="1948541" y="3828944"/>
            <a:ext cx="3714244" cy="2743200"/>
          </a:xfrm>
          <a:prstGeom prst="rect">
            <a:avLst/>
          </a:prstGeom>
        </p:spPr>
      </p:pic>
      <p:sp>
        <p:nvSpPr>
          <p:cNvPr id="4" name="TextBox 3">
            <a:extLst>
              <a:ext uri="{FF2B5EF4-FFF2-40B4-BE49-F238E27FC236}">
                <a16:creationId xmlns:a16="http://schemas.microsoft.com/office/drawing/2014/main" id="{00AF68B7-D663-5811-A0B8-AA5382CD9C8B}"/>
              </a:ext>
            </a:extLst>
          </p:cNvPr>
          <p:cNvSpPr txBox="1"/>
          <p:nvPr/>
        </p:nvSpPr>
        <p:spPr>
          <a:xfrm>
            <a:off x="542260" y="1101929"/>
            <a:ext cx="11132284" cy="461665"/>
          </a:xfrm>
          <a:prstGeom prst="rect">
            <a:avLst/>
          </a:prstGeom>
          <a:noFill/>
        </p:spPr>
        <p:txBody>
          <a:bodyPr wrap="square">
            <a:spAutoFit/>
          </a:bodyPr>
          <a:lstStyle/>
          <a:p>
            <a:pPr algn="ctr"/>
            <a:r>
              <a:rPr lang="en-US" sz="2400" b="1" dirty="0">
                <a:latin typeface="Century Gothic" panose="020B0502020202020204" pitchFamily="34" charset="0"/>
              </a:rPr>
              <a:t>“Oh, years ago I fell off a horse. I just kept riding. Nothing to do anyway.”</a:t>
            </a:r>
            <a:endParaRPr lang="en-US" sz="2400" dirty="0">
              <a:latin typeface="Century Gothic" panose="020B0502020202020204" pitchFamily="34" charset="0"/>
            </a:endParaRPr>
          </a:p>
        </p:txBody>
      </p:sp>
    </p:spTree>
    <p:extLst>
      <p:ext uri="{BB962C8B-B14F-4D97-AF65-F5344CB8AC3E}">
        <p14:creationId xmlns:p14="http://schemas.microsoft.com/office/powerpoint/2010/main" val="43275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6699-EA47-957F-CC43-A853693054F1}"/>
              </a:ext>
            </a:extLst>
          </p:cNvPr>
          <p:cNvSpPr>
            <a:spLocks noGrp="1"/>
          </p:cNvSpPr>
          <p:nvPr>
            <p:ph type="title"/>
          </p:nvPr>
        </p:nvSpPr>
        <p:spPr>
          <a:xfrm>
            <a:off x="473336" y="263037"/>
            <a:ext cx="10174786" cy="1063487"/>
          </a:xfrm>
        </p:spPr>
        <p:txBody>
          <a:bodyPr vert="horz" lIns="91440" tIns="45720" rIns="91440" bIns="45720" rtlCol="0" anchor="t">
            <a:normAutofit/>
          </a:bodyPr>
          <a:lstStyle/>
          <a:p>
            <a:r>
              <a:rPr lang="en-US" dirty="0"/>
              <a:t>Belief #8</a:t>
            </a:r>
          </a:p>
        </p:txBody>
      </p:sp>
      <p:sp>
        <p:nvSpPr>
          <p:cNvPr id="4" name="Rectangle 1">
            <a:extLst>
              <a:ext uri="{FF2B5EF4-FFF2-40B4-BE49-F238E27FC236}">
                <a16:creationId xmlns:a16="http://schemas.microsoft.com/office/drawing/2014/main" id="{CA31B7FE-BF97-56BD-8301-3C86347845D4}"/>
              </a:ext>
            </a:extLst>
          </p:cNvPr>
          <p:cNvSpPr>
            <a:spLocks noGrp="1" noChangeArrowheads="1"/>
          </p:cNvSpPr>
          <p:nvPr>
            <p:ph idx="1"/>
          </p:nvPr>
        </p:nvSpPr>
        <p:spPr bwMode="auto">
          <a:xfrm>
            <a:off x="513558" y="1849235"/>
            <a:ext cx="7011985" cy="474572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fontAlgn="base">
              <a:spcBef>
                <a:spcPct val="0"/>
              </a:spcBef>
              <a:spcAft>
                <a:spcPts val="600"/>
              </a:spcAft>
            </a:pPr>
            <a:r>
              <a:rPr kumimoji="0" lang="en-US" altLang="en-US" sz="2000" b="0" i="0" u="none" strike="noStrike" cap="none" normalizeH="0" baseline="0" dirty="0">
                <a:ln>
                  <a:noFill/>
                </a:ln>
                <a:effectLst/>
              </a:rPr>
              <a:t>Knee injuries: sprains, subluxation, dislocations, fractures</a:t>
            </a:r>
          </a:p>
          <a:p>
            <a:pPr marL="457200" lvl="1" fontAlgn="base">
              <a:spcBef>
                <a:spcPct val="0"/>
              </a:spcBef>
              <a:spcAft>
                <a:spcPts val="600"/>
              </a:spcAft>
            </a:pPr>
            <a:r>
              <a:rPr lang="en-US" altLang="en-US" sz="2000" dirty="0"/>
              <a:t>Can lead to arthritis if not treated </a:t>
            </a:r>
          </a:p>
          <a:p>
            <a:pPr marL="457200" lvl="1" fontAlgn="base">
              <a:spcBef>
                <a:spcPct val="0"/>
              </a:spcBef>
              <a:spcAft>
                <a:spcPts val="600"/>
              </a:spcAft>
            </a:pPr>
            <a:r>
              <a:rPr kumimoji="0" lang="en-US" altLang="en-US" sz="2000" b="0" i="0" u="none" strike="noStrike" cap="none" normalizeH="0" baseline="0" dirty="0">
                <a:ln>
                  <a:noFill/>
                </a:ln>
                <a:effectLst/>
              </a:rPr>
              <a:t>Early treatment means activity modification</a:t>
            </a:r>
            <a:r>
              <a:rPr lang="en-US" altLang="en-US" sz="2000" dirty="0"/>
              <a:t>, proper diagnosis, physical therapy, injections, bracing, taping</a:t>
            </a:r>
          </a:p>
          <a:p>
            <a:pPr marL="457200" lvl="1" fontAlgn="base">
              <a:spcBef>
                <a:spcPct val="0"/>
              </a:spcBef>
              <a:spcAft>
                <a:spcPts val="600"/>
              </a:spcAft>
            </a:pPr>
            <a:r>
              <a:rPr lang="en-US" altLang="en-US" sz="2000" dirty="0"/>
              <a:t>Strengthening, joint proprioception, stability </a:t>
            </a:r>
          </a:p>
          <a:p>
            <a:pPr marL="457200" lvl="1" fontAlgn="base">
              <a:spcBef>
                <a:spcPct val="0"/>
              </a:spcBef>
              <a:spcAft>
                <a:spcPts val="600"/>
              </a:spcAft>
            </a:pPr>
            <a:r>
              <a:rPr kumimoji="0" lang="en-US" altLang="en-US" sz="2000" b="0" i="0" u="none" strike="noStrike" cap="none" normalizeH="0" baseline="0" dirty="0">
                <a:ln>
                  <a:noFill/>
                </a:ln>
                <a:effectLst/>
              </a:rPr>
              <a:t>Injections: Visco supplementation and regenerative medicine like Platelet Rich Plasma </a:t>
            </a:r>
          </a:p>
          <a:p>
            <a:pPr fontAlgn="base">
              <a:spcBef>
                <a:spcPct val="0"/>
              </a:spcBef>
              <a:spcAft>
                <a:spcPts val="600"/>
              </a:spcAft>
            </a:pPr>
            <a:r>
              <a:rPr lang="en-US" altLang="en-US" sz="2000" dirty="0"/>
              <a:t>Core stability and strengthening</a:t>
            </a:r>
          </a:p>
          <a:p>
            <a:pPr fontAlgn="base">
              <a:spcBef>
                <a:spcPct val="0"/>
              </a:spcBef>
              <a:spcAft>
                <a:spcPts val="600"/>
              </a:spcAft>
            </a:pPr>
            <a:r>
              <a:rPr kumimoji="0" lang="en-US" altLang="en-US" sz="2000" b="0" i="0" u="none" strike="noStrike" cap="none" normalizeH="0" baseline="0" dirty="0">
                <a:ln>
                  <a:noFill/>
                </a:ln>
                <a:effectLst/>
              </a:rPr>
              <a:t>Hip strengthening </a:t>
            </a:r>
          </a:p>
          <a:p>
            <a:pPr fontAlgn="base">
              <a:spcBef>
                <a:spcPct val="0"/>
              </a:spcBef>
              <a:spcAft>
                <a:spcPts val="600"/>
              </a:spcAft>
            </a:pPr>
            <a:r>
              <a:rPr lang="en-US" altLang="en-US" sz="2000" dirty="0"/>
              <a:t>Spinal motion awareness </a:t>
            </a:r>
          </a:p>
          <a:p>
            <a:pPr fontAlgn="base">
              <a:spcBef>
                <a:spcPct val="0"/>
              </a:spcBef>
              <a:spcAft>
                <a:spcPts val="600"/>
              </a:spcAft>
            </a:pPr>
            <a:r>
              <a:rPr lang="en-US" altLang="en-US" sz="2000" dirty="0"/>
              <a:t>Rider preparation: warm up and cool down for rider, not just the horse!</a:t>
            </a:r>
            <a:endParaRPr kumimoji="0" lang="en-US" altLang="en-US" sz="2000" b="0" i="0" u="none" strike="noStrike" cap="none" normalizeH="0" baseline="0" dirty="0">
              <a:ln>
                <a:noFill/>
              </a:ln>
              <a:effectLst/>
            </a:endParaRPr>
          </a:p>
          <a:p>
            <a:pPr marL="0" marR="0" lvl="0" fontAlgn="base">
              <a:spcBef>
                <a:spcPct val="0"/>
              </a:spcBef>
              <a:spcAft>
                <a:spcPts val="600"/>
              </a:spcAft>
              <a:buClrTx/>
              <a:buSzTx/>
              <a:tabLst/>
            </a:pPr>
            <a:endParaRPr kumimoji="0" lang="en-US" altLang="en-US" sz="2000" b="0" i="0" u="none" strike="noStrike" cap="none" normalizeH="0" baseline="0" dirty="0">
              <a:ln>
                <a:noFill/>
              </a:ln>
              <a:effectLst/>
            </a:endParaRPr>
          </a:p>
        </p:txBody>
      </p:sp>
      <p:pic>
        <p:nvPicPr>
          <p:cNvPr id="8" name="Content Placeholder 7" descr="A close-up of an x-ray&#10;&#10;AI-generated content may be incorrect.">
            <a:extLst>
              <a:ext uri="{FF2B5EF4-FFF2-40B4-BE49-F238E27FC236}">
                <a16:creationId xmlns:a16="http://schemas.microsoft.com/office/drawing/2014/main" id="{130D71A4-B841-8ADE-6E8E-BE861CB51CA7}"/>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r="22042" b="1"/>
          <a:stretch>
            <a:fillRect/>
          </a:stretch>
        </p:blipFill>
        <p:spPr>
          <a:xfrm rot="5400000">
            <a:off x="7988337" y="2171700"/>
            <a:ext cx="4097337" cy="3941763"/>
          </a:xfrm>
          <a:prstGeom prst="rect">
            <a:avLst/>
          </a:prstGeom>
        </p:spPr>
      </p:pic>
      <p:sp>
        <p:nvSpPr>
          <p:cNvPr id="3" name="TextBox 2">
            <a:extLst>
              <a:ext uri="{FF2B5EF4-FFF2-40B4-BE49-F238E27FC236}">
                <a16:creationId xmlns:a16="http://schemas.microsoft.com/office/drawing/2014/main" id="{17C73962-0403-B013-A795-512093941C92}"/>
              </a:ext>
            </a:extLst>
          </p:cNvPr>
          <p:cNvSpPr txBox="1"/>
          <p:nvPr/>
        </p:nvSpPr>
        <p:spPr>
          <a:xfrm>
            <a:off x="542260" y="1101929"/>
            <a:ext cx="11132284" cy="461665"/>
          </a:xfrm>
          <a:prstGeom prst="rect">
            <a:avLst/>
          </a:prstGeom>
          <a:noFill/>
        </p:spPr>
        <p:txBody>
          <a:bodyPr wrap="square">
            <a:spAutoFit/>
          </a:bodyPr>
          <a:lstStyle/>
          <a:p>
            <a:pPr algn="ctr"/>
            <a:r>
              <a:rPr lang="en-US" sz="2400" b="1" dirty="0">
                <a:latin typeface="Century Gothic" panose="020B0502020202020204" pitchFamily="34" charset="0"/>
              </a:rPr>
              <a:t>“Oh, years ago I fell off a horse. I just kept riding. Nothing to do anyway.”</a:t>
            </a:r>
            <a:endParaRPr lang="en-US" sz="2400" dirty="0">
              <a:latin typeface="Century Gothic" panose="020B0502020202020204" pitchFamily="34" charset="0"/>
            </a:endParaRPr>
          </a:p>
        </p:txBody>
      </p:sp>
    </p:spTree>
    <p:extLst>
      <p:ext uri="{BB962C8B-B14F-4D97-AF65-F5344CB8AC3E}">
        <p14:creationId xmlns:p14="http://schemas.microsoft.com/office/powerpoint/2010/main" val="245745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9A501-F833-F1DF-F7F6-E382FCD64944}"/>
              </a:ext>
            </a:extLst>
          </p:cNvPr>
          <p:cNvSpPr>
            <a:spLocks noGrp="1"/>
          </p:cNvSpPr>
          <p:nvPr>
            <p:ph type="title"/>
          </p:nvPr>
        </p:nvSpPr>
        <p:spPr/>
        <p:txBody>
          <a:bodyPr>
            <a:normAutofit fontScale="90000"/>
          </a:bodyPr>
          <a:lstStyle/>
          <a:p>
            <a:r>
              <a:rPr lang="en-US" dirty="0"/>
              <a:t>Equestrian? Sports? </a:t>
            </a:r>
            <a:br>
              <a:rPr lang="en-US" dirty="0"/>
            </a:br>
            <a:r>
              <a:rPr lang="en-US" dirty="0"/>
              <a:t>Equestrian Sports Medicine???</a:t>
            </a:r>
          </a:p>
        </p:txBody>
      </p:sp>
      <p:pic>
        <p:nvPicPr>
          <p:cNvPr id="5122" name="Picture 2" descr="Hunter/Jumper 101 :: USHJA">
            <a:extLst>
              <a:ext uri="{FF2B5EF4-FFF2-40B4-BE49-F238E27FC236}">
                <a16:creationId xmlns:a16="http://schemas.microsoft.com/office/drawing/2014/main" id="{05E1769D-969C-C578-F7BB-5A6CC7BDE9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730" y="342423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ational Western Stock Show Rodeo ...">
            <a:extLst>
              <a:ext uri="{FF2B5EF4-FFF2-40B4-BE49-F238E27FC236}">
                <a16:creationId xmlns:a16="http://schemas.microsoft.com/office/drawing/2014/main" id="{2EAC0915-D952-1165-5B06-78FE5A6B3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4255" y="1576012"/>
            <a:ext cx="2447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Kids Horseback Riding Vacation in ...">
            <a:extLst>
              <a:ext uri="{FF2B5EF4-FFF2-40B4-BE49-F238E27FC236}">
                <a16:creationId xmlns:a16="http://schemas.microsoft.com/office/drawing/2014/main" id="{9AEA2F93-6991-4FCD-7361-E98B1C969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36" y="5150984"/>
            <a:ext cx="28765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ow to Safely Lunge a Horse | Riding ...">
            <a:extLst>
              <a:ext uri="{FF2B5EF4-FFF2-40B4-BE49-F238E27FC236}">
                <a16:creationId xmlns:a16="http://schemas.microsoft.com/office/drawing/2014/main" id="{B5A4FFAE-66E6-F19D-B490-BBEB8F826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0589" y="4893809"/>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rince William Plays Polo">
            <a:extLst>
              <a:ext uri="{FF2B5EF4-FFF2-40B4-BE49-F238E27FC236}">
                <a16:creationId xmlns:a16="http://schemas.microsoft.com/office/drawing/2014/main" id="{747526F7-30DA-2459-E839-80AF373AE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0053" y="4836895"/>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The Truth about Hidalgo | Man &amp; Horse ...">
            <a:extLst>
              <a:ext uri="{FF2B5EF4-FFF2-40B4-BE49-F238E27FC236}">
                <a16:creationId xmlns:a16="http://schemas.microsoft.com/office/drawing/2014/main" id="{96495A62-C56F-CE11-437E-EB44808E4E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8577" y="1828800"/>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THE BLACK STALLION (1979) – Outspoken ...">
            <a:extLst>
              <a:ext uri="{FF2B5EF4-FFF2-40B4-BE49-F238E27FC236}">
                <a16:creationId xmlns:a16="http://schemas.microsoft.com/office/drawing/2014/main" id="{E8526451-F291-9194-D662-B8B98A450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820" y="1690688"/>
            <a:ext cx="27146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Dressage Is Not Quite 'Swan Lake,' but ...">
            <a:extLst>
              <a:ext uri="{FF2B5EF4-FFF2-40B4-BE49-F238E27FC236}">
                <a16:creationId xmlns:a16="http://schemas.microsoft.com/office/drawing/2014/main" id="{9AC60851-A666-9856-8D37-FA59BE8F58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5705" y="4006850"/>
            <a:ext cx="183832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Equestrian Vaulting Wallpapers at Stanley Harrison blog">
            <a:extLst>
              <a:ext uri="{FF2B5EF4-FFF2-40B4-BE49-F238E27FC236}">
                <a16:creationId xmlns:a16="http://schemas.microsoft.com/office/drawing/2014/main" id="{DFD4537B-5234-BBCF-A7D3-5565EAC89A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7253" y="3424237"/>
            <a:ext cx="2741026" cy="18894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2024 Olympic Games | US Equestrian">
            <a:extLst>
              <a:ext uri="{FF2B5EF4-FFF2-40B4-BE49-F238E27FC236}">
                <a16:creationId xmlns:a16="http://schemas.microsoft.com/office/drawing/2014/main" id="{9C1891A4-9762-3CCF-E3DC-B28F54BA11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23334" y="1624013"/>
            <a:ext cx="333375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1000"/>
                                        <p:tgtEl>
                                          <p:spTgt spid="5126"/>
                                        </p:tgtEl>
                                      </p:cBhvr>
                                    </p:animEffect>
                                    <p:anim calcmode="lin" valueType="num">
                                      <p:cBhvr>
                                        <p:cTn id="8" dur="1000" fill="hold"/>
                                        <p:tgtEl>
                                          <p:spTgt spid="5126"/>
                                        </p:tgtEl>
                                        <p:attrNameLst>
                                          <p:attrName>ppt_x</p:attrName>
                                        </p:attrNameLst>
                                      </p:cBhvr>
                                      <p:tavLst>
                                        <p:tav tm="0">
                                          <p:val>
                                            <p:strVal val="#ppt_x"/>
                                          </p:val>
                                        </p:tav>
                                        <p:tav tm="100000">
                                          <p:val>
                                            <p:strVal val="#ppt_x"/>
                                          </p:val>
                                        </p:tav>
                                      </p:tavLst>
                                    </p:anim>
                                    <p:anim calcmode="lin" valueType="num">
                                      <p:cBhvr>
                                        <p:cTn id="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130"/>
                                        </p:tgtEl>
                                        <p:attrNameLst>
                                          <p:attrName>style.visibility</p:attrName>
                                        </p:attrNameLst>
                                      </p:cBhvr>
                                      <p:to>
                                        <p:strVal val="visible"/>
                                      </p:to>
                                    </p:set>
                                    <p:anim calcmode="lin" valueType="num">
                                      <p:cBhvr>
                                        <p:cTn id="14" dur="1000" fill="hold"/>
                                        <p:tgtEl>
                                          <p:spTgt spid="5130"/>
                                        </p:tgtEl>
                                        <p:attrNameLst>
                                          <p:attrName>ppt_w</p:attrName>
                                        </p:attrNameLst>
                                      </p:cBhvr>
                                      <p:tavLst>
                                        <p:tav tm="0">
                                          <p:val>
                                            <p:fltVal val="0"/>
                                          </p:val>
                                        </p:tav>
                                        <p:tav tm="100000">
                                          <p:val>
                                            <p:strVal val="#ppt_w"/>
                                          </p:val>
                                        </p:tav>
                                      </p:tavLst>
                                    </p:anim>
                                    <p:anim calcmode="lin" valueType="num">
                                      <p:cBhvr>
                                        <p:cTn id="15" dur="1000" fill="hold"/>
                                        <p:tgtEl>
                                          <p:spTgt spid="5130"/>
                                        </p:tgtEl>
                                        <p:attrNameLst>
                                          <p:attrName>ppt_h</p:attrName>
                                        </p:attrNameLst>
                                      </p:cBhvr>
                                      <p:tavLst>
                                        <p:tav tm="0">
                                          <p:val>
                                            <p:fltVal val="0"/>
                                          </p:val>
                                        </p:tav>
                                        <p:tav tm="100000">
                                          <p:val>
                                            <p:strVal val="#ppt_h"/>
                                          </p:val>
                                        </p:tav>
                                      </p:tavLst>
                                    </p:anim>
                                    <p:anim calcmode="lin" valueType="num">
                                      <p:cBhvr>
                                        <p:cTn id="16" dur="1000" fill="hold"/>
                                        <p:tgtEl>
                                          <p:spTgt spid="5130"/>
                                        </p:tgtEl>
                                        <p:attrNameLst>
                                          <p:attrName>style.rotation</p:attrName>
                                        </p:attrNameLst>
                                      </p:cBhvr>
                                      <p:tavLst>
                                        <p:tav tm="0">
                                          <p:val>
                                            <p:fltVal val="90"/>
                                          </p:val>
                                        </p:tav>
                                        <p:tav tm="100000">
                                          <p:val>
                                            <p:fltVal val="0"/>
                                          </p:val>
                                        </p:tav>
                                      </p:tavLst>
                                    </p:anim>
                                    <p:animEffect transition="in" filter="fade">
                                      <p:cBhvr>
                                        <p:cTn id="17" dur="1000"/>
                                        <p:tgtEl>
                                          <p:spTgt spid="5130"/>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2000"/>
                                        <p:tgtEl>
                                          <p:spTgt spid="5128"/>
                                        </p:tgtEl>
                                      </p:cBhvr>
                                    </p:animEffect>
                                    <p:anim calcmode="lin" valueType="num">
                                      <p:cBhvr>
                                        <p:cTn id="23" dur="2000" fill="hold"/>
                                        <p:tgtEl>
                                          <p:spTgt spid="5128"/>
                                        </p:tgtEl>
                                        <p:attrNameLst>
                                          <p:attrName>ppt_w</p:attrName>
                                        </p:attrNameLst>
                                      </p:cBhvr>
                                      <p:tavLst>
                                        <p:tav tm="0" fmla="#ppt_w*sin(2.5*pi*$)">
                                          <p:val>
                                            <p:fltVal val="0"/>
                                          </p:val>
                                        </p:tav>
                                        <p:tav tm="100000">
                                          <p:val>
                                            <p:fltVal val="1"/>
                                          </p:val>
                                        </p:tav>
                                      </p:tavLst>
                                    </p:anim>
                                    <p:anim calcmode="lin" valueType="num">
                                      <p:cBhvr>
                                        <p:cTn id="24" dur="2000" fill="hold"/>
                                        <p:tgtEl>
                                          <p:spTgt spid="512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wipe(down)">
                                      <p:cBhvr>
                                        <p:cTn id="29" dur="580">
                                          <p:stCondLst>
                                            <p:cond delay="0"/>
                                          </p:stCondLst>
                                        </p:cTn>
                                        <p:tgtEl>
                                          <p:spTgt spid="5122"/>
                                        </p:tgtEl>
                                      </p:cBhvr>
                                    </p:animEffect>
                                    <p:anim calcmode="lin" valueType="num">
                                      <p:cBhvr>
                                        <p:cTn id="30"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35" dur="26">
                                          <p:stCondLst>
                                            <p:cond delay="650"/>
                                          </p:stCondLst>
                                        </p:cTn>
                                        <p:tgtEl>
                                          <p:spTgt spid="5122"/>
                                        </p:tgtEl>
                                      </p:cBhvr>
                                      <p:to x="100000" y="60000"/>
                                    </p:animScale>
                                    <p:animScale>
                                      <p:cBhvr>
                                        <p:cTn id="36" dur="166" decel="50000">
                                          <p:stCondLst>
                                            <p:cond delay="676"/>
                                          </p:stCondLst>
                                        </p:cTn>
                                        <p:tgtEl>
                                          <p:spTgt spid="5122"/>
                                        </p:tgtEl>
                                      </p:cBhvr>
                                      <p:to x="100000" y="100000"/>
                                    </p:animScale>
                                    <p:animScale>
                                      <p:cBhvr>
                                        <p:cTn id="37" dur="26">
                                          <p:stCondLst>
                                            <p:cond delay="1312"/>
                                          </p:stCondLst>
                                        </p:cTn>
                                        <p:tgtEl>
                                          <p:spTgt spid="5122"/>
                                        </p:tgtEl>
                                      </p:cBhvr>
                                      <p:to x="100000" y="80000"/>
                                    </p:animScale>
                                    <p:animScale>
                                      <p:cBhvr>
                                        <p:cTn id="38" dur="166" decel="50000">
                                          <p:stCondLst>
                                            <p:cond delay="1338"/>
                                          </p:stCondLst>
                                        </p:cTn>
                                        <p:tgtEl>
                                          <p:spTgt spid="5122"/>
                                        </p:tgtEl>
                                      </p:cBhvr>
                                      <p:to x="100000" y="100000"/>
                                    </p:animScale>
                                    <p:animScale>
                                      <p:cBhvr>
                                        <p:cTn id="39" dur="26">
                                          <p:stCondLst>
                                            <p:cond delay="1642"/>
                                          </p:stCondLst>
                                        </p:cTn>
                                        <p:tgtEl>
                                          <p:spTgt spid="5122"/>
                                        </p:tgtEl>
                                      </p:cBhvr>
                                      <p:to x="100000" y="90000"/>
                                    </p:animScale>
                                    <p:animScale>
                                      <p:cBhvr>
                                        <p:cTn id="40" dur="166" decel="50000">
                                          <p:stCondLst>
                                            <p:cond delay="1668"/>
                                          </p:stCondLst>
                                        </p:cTn>
                                        <p:tgtEl>
                                          <p:spTgt spid="5122"/>
                                        </p:tgtEl>
                                      </p:cBhvr>
                                      <p:to x="100000" y="100000"/>
                                    </p:animScale>
                                    <p:animScale>
                                      <p:cBhvr>
                                        <p:cTn id="41" dur="26">
                                          <p:stCondLst>
                                            <p:cond delay="1808"/>
                                          </p:stCondLst>
                                        </p:cTn>
                                        <p:tgtEl>
                                          <p:spTgt spid="5122"/>
                                        </p:tgtEl>
                                      </p:cBhvr>
                                      <p:to x="100000" y="95000"/>
                                    </p:animScale>
                                    <p:animScale>
                                      <p:cBhvr>
                                        <p:cTn id="42" dur="166" decel="50000">
                                          <p:stCondLst>
                                            <p:cond delay="1834"/>
                                          </p:stCondLst>
                                        </p:cTn>
                                        <p:tgtEl>
                                          <p:spTgt spid="512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140"/>
                                        </p:tgtEl>
                                        <p:attrNameLst>
                                          <p:attrName>style.visibility</p:attrName>
                                        </p:attrNameLst>
                                      </p:cBhvr>
                                      <p:to>
                                        <p:strVal val="visible"/>
                                      </p:to>
                                    </p:set>
                                    <p:animEffect transition="in" filter="randombar(horizontal)">
                                      <p:cBhvr>
                                        <p:cTn id="47" dur="500"/>
                                        <p:tgtEl>
                                          <p:spTgt spid="5140"/>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134"/>
                                        </p:tgtEl>
                                        <p:attrNameLst>
                                          <p:attrName>style.visibility</p:attrName>
                                        </p:attrNameLst>
                                      </p:cBhvr>
                                      <p:to>
                                        <p:strVal val="visible"/>
                                      </p:to>
                                    </p:set>
                                    <p:anim calcmode="lin" valueType="num">
                                      <p:cBhvr additive="base">
                                        <p:cTn id="52" dur="500" fill="hold"/>
                                        <p:tgtEl>
                                          <p:spTgt spid="5134"/>
                                        </p:tgtEl>
                                        <p:attrNameLst>
                                          <p:attrName>ppt_x</p:attrName>
                                        </p:attrNameLst>
                                      </p:cBhvr>
                                      <p:tavLst>
                                        <p:tav tm="0">
                                          <p:val>
                                            <p:strVal val="#ppt_x"/>
                                          </p:val>
                                        </p:tav>
                                        <p:tav tm="100000">
                                          <p:val>
                                            <p:strVal val="#ppt_x"/>
                                          </p:val>
                                        </p:tav>
                                      </p:tavLst>
                                    </p:anim>
                                    <p:anim calcmode="lin" valueType="num">
                                      <p:cBhvr additive="base">
                                        <p:cTn id="53" dur="500" fill="hold"/>
                                        <p:tgtEl>
                                          <p:spTgt spid="513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5136"/>
                                        </p:tgtEl>
                                        <p:attrNameLst>
                                          <p:attrName>style.visibility</p:attrName>
                                        </p:attrNameLst>
                                      </p:cBhvr>
                                      <p:to>
                                        <p:strVal val="visible"/>
                                      </p:to>
                                    </p:set>
                                    <p:anim calcmode="lin" valueType="num">
                                      <p:cBhvr>
                                        <p:cTn id="58" dur="1000" fill="hold"/>
                                        <p:tgtEl>
                                          <p:spTgt spid="5136"/>
                                        </p:tgtEl>
                                        <p:attrNameLst>
                                          <p:attrName>ppt_w</p:attrName>
                                        </p:attrNameLst>
                                      </p:cBhvr>
                                      <p:tavLst>
                                        <p:tav tm="0">
                                          <p:val>
                                            <p:fltVal val="0"/>
                                          </p:val>
                                        </p:tav>
                                        <p:tav tm="100000">
                                          <p:val>
                                            <p:strVal val="#ppt_w"/>
                                          </p:val>
                                        </p:tav>
                                      </p:tavLst>
                                    </p:anim>
                                    <p:anim calcmode="lin" valueType="num">
                                      <p:cBhvr>
                                        <p:cTn id="59" dur="1000" fill="hold"/>
                                        <p:tgtEl>
                                          <p:spTgt spid="5136"/>
                                        </p:tgtEl>
                                        <p:attrNameLst>
                                          <p:attrName>ppt_h</p:attrName>
                                        </p:attrNameLst>
                                      </p:cBhvr>
                                      <p:tavLst>
                                        <p:tav tm="0">
                                          <p:val>
                                            <p:fltVal val="0"/>
                                          </p:val>
                                        </p:tav>
                                        <p:tav tm="100000">
                                          <p:val>
                                            <p:strVal val="#ppt_h"/>
                                          </p:val>
                                        </p:tav>
                                      </p:tavLst>
                                    </p:anim>
                                    <p:anim calcmode="lin" valueType="num">
                                      <p:cBhvr>
                                        <p:cTn id="60" dur="1000" fill="hold"/>
                                        <p:tgtEl>
                                          <p:spTgt spid="5136"/>
                                        </p:tgtEl>
                                        <p:attrNameLst>
                                          <p:attrName>style.rotation</p:attrName>
                                        </p:attrNameLst>
                                      </p:cBhvr>
                                      <p:tavLst>
                                        <p:tav tm="0">
                                          <p:val>
                                            <p:fltVal val="90"/>
                                          </p:val>
                                        </p:tav>
                                        <p:tav tm="100000">
                                          <p:val>
                                            <p:fltVal val="0"/>
                                          </p:val>
                                        </p:tav>
                                      </p:tavLst>
                                    </p:anim>
                                    <p:animEffect transition="in" filter="fade">
                                      <p:cBhvr>
                                        <p:cTn id="61" dur="1000"/>
                                        <p:tgtEl>
                                          <p:spTgt spid="513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5138"/>
                                        </p:tgtEl>
                                        <p:attrNameLst>
                                          <p:attrName>style.visibility</p:attrName>
                                        </p:attrNameLst>
                                      </p:cBhvr>
                                      <p:to>
                                        <p:strVal val="visible"/>
                                      </p:to>
                                    </p:set>
                                    <p:animEffect transition="in" filter="wheel(1)">
                                      <p:cBhvr>
                                        <p:cTn id="66" dur="2000"/>
                                        <p:tgtEl>
                                          <p:spTgt spid="5138"/>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500" fill="hold"/>
                                        <p:tgtEl>
                                          <p:spTgt spid="4"/>
                                        </p:tgtEl>
                                        <p:attrNameLst>
                                          <p:attrName>ppt_x</p:attrName>
                                        </p:attrNameLst>
                                      </p:cBhvr>
                                      <p:tavLst>
                                        <p:tav tm="0">
                                          <p:val>
                                            <p:strVal val="#ppt_x"/>
                                          </p:val>
                                        </p:tav>
                                        <p:tav tm="100000">
                                          <p:val>
                                            <p:strVal val="#ppt_x"/>
                                          </p:val>
                                        </p:tav>
                                      </p:tavLst>
                                    </p:anim>
                                    <p:anim calcmode="lin" valueType="num">
                                      <p:cBhvr additive="base">
                                        <p:cTn id="7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5142"/>
                                        </p:tgtEl>
                                        <p:attrNameLst>
                                          <p:attrName>style.visibility</p:attrName>
                                        </p:attrNameLst>
                                      </p:cBhvr>
                                      <p:to>
                                        <p:strVal val="visible"/>
                                      </p:to>
                                    </p:set>
                                    <p:anim calcmode="lin" valueType="num">
                                      <p:cBhvr additive="base">
                                        <p:cTn id="77" dur="500" fill="hold"/>
                                        <p:tgtEl>
                                          <p:spTgt spid="5142"/>
                                        </p:tgtEl>
                                        <p:attrNameLst>
                                          <p:attrName>ppt_x</p:attrName>
                                        </p:attrNameLst>
                                      </p:cBhvr>
                                      <p:tavLst>
                                        <p:tav tm="0">
                                          <p:val>
                                            <p:strVal val="#ppt_x"/>
                                          </p:val>
                                        </p:tav>
                                        <p:tav tm="100000">
                                          <p:val>
                                            <p:strVal val="#ppt_x"/>
                                          </p:val>
                                        </p:tav>
                                      </p:tavLst>
                                    </p:anim>
                                    <p:anim calcmode="lin" valueType="num">
                                      <p:cBhvr additive="base">
                                        <p:cTn id="7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33CE-80B4-7228-BE15-0034441CEFA2}"/>
              </a:ext>
            </a:extLst>
          </p:cNvPr>
          <p:cNvSpPr>
            <a:spLocks noGrp="1"/>
          </p:cNvSpPr>
          <p:nvPr>
            <p:ph type="title"/>
          </p:nvPr>
        </p:nvSpPr>
        <p:spPr/>
        <p:txBody>
          <a:bodyPr>
            <a:noAutofit/>
          </a:bodyPr>
          <a:lstStyle/>
          <a:p>
            <a:r>
              <a:rPr lang="en-US" dirty="0"/>
              <a:t>Staying Strong in the Saddle: </a:t>
            </a:r>
            <a:br>
              <a:rPr lang="en-US" dirty="0"/>
            </a:br>
            <a:r>
              <a:rPr lang="en-US" dirty="0"/>
              <a:t>Challenging Beliefs</a:t>
            </a:r>
          </a:p>
        </p:txBody>
      </p:sp>
      <p:sp>
        <p:nvSpPr>
          <p:cNvPr id="21" name="Content Placeholder 11">
            <a:extLst>
              <a:ext uri="{FF2B5EF4-FFF2-40B4-BE49-F238E27FC236}">
                <a16:creationId xmlns:a16="http://schemas.microsoft.com/office/drawing/2014/main" id="{ED66EEA1-2AC0-E689-9FC2-7A4C82C0F3E7}"/>
              </a:ext>
            </a:extLst>
          </p:cNvPr>
          <p:cNvSpPr>
            <a:spLocks noGrp="1"/>
          </p:cNvSpPr>
          <p:nvPr>
            <p:ph idx="1"/>
          </p:nvPr>
        </p:nvSpPr>
        <p:spPr>
          <a:xfrm>
            <a:off x="367011" y="1529887"/>
            <a:ext cx="6310236" cy="4745728"/>
          </a:xfrm>
        </p:spPr>
        <p:txBody>
          <a:bodyPr anchor="t">
            <a:normAutofit fontScale="92500" lnSpcReduction="10000"/>
          </a:bodyPr>
          <a:lstStyle/>
          <a:p>
            <a:r>
              <a:rPr lang="en-US" sz="2400" dirty="0"/>
              <a:t>Early identification of an injury allows for proper diagnosis and treatment for kids and adult riders.</a:t>
            </a:r>
            <a:endParaRPr lang="en-US" sz="1800" dirty="0"/>
          </a:p>
          <a:p>
            <a:r>
              <a:rPr lang="en-US" sz="2400" dirty="0"/>
              <a:t>Getting in to the doctor sooner rather than later can help return to riding sooner and also prevent future consequences.</a:t>
            </a:r>
          </a:p>
          <a:p>
            <a:r>
              <a:rPr lang="en-US" sz="2400" dirty="0"/>
              <a:t>Proper injury management decreases future injury risk.</a:t>
            </a:r>
          </a:p>
          <a:p>
            <a:r>
              <a:rPr lang="en-US" sz="2400" dirty="0"/>
              <a:t>Addressing injury sooner rather than later decreases psychological consequences that can create fear of riding, altered relationship with your horse, and decreased rider enjoyment of the sport.</a:t>
            </a:r>
          </a:p>
          <a:p>
            <a:r>
              <a:rPr lang="en-US" sz="2400" dirty="0"/>
              <a:t>Learn who your health care team is and USE THEM!</a:t>
            </a:r>
          </a:p>
          <a:p>
            <a:endParaRPr lang="en-US" sz="2400" dirty="0"/>
          </a:p>
        </p:txBody>
      </p:sp>
      <p:pic>
        <p:nvPicPr>
          <p:cNvPr id="8" name="Content Placeholder 7" descr="A horse and a foal in a pen&#10;&#10;AI-generated content may be incorrect.">
            <a:extLst>
              <a:ext uri="{FF2B5EF4-FFF2-40B4-BE49-F238E27FC236}">
                <a16:creationId xmlns:a16="http://schemas.microsoft.com/office/drawing/2014/main" id="{7DEBBBA1-EDD8-A156-7E9E-6249202D5D81}"/>
              </a:ext>
            </a:extLst>
          </p:cNvPr>
          <p:cNvPicPr>
            <a:picLocks noChangeAspect="1"/>
          </p:cNvPicPr>
          <p:nvPr/>
        </p:nvPicPr>
        <p:blipFill>
          <a:blip r:embed="rId2">
            <a:extLst>
              <a:ext uri="{28A0092B-C50C-407E-A947-70E740481C1C}">
                <a14:useLocalDpi xmlns:a14="http://schemas.microsoft.com/office/drawing/2010/main" val="0"/>
              </a:ext>
            </a:extLst>
          </a:blip>
          <a:srcRect l="13267" r="7514"/>
          <a:stretch>
            <a:fillRect/>
          </a:stretch>
        </p:blipFill>
        <p:spPr>
          <a:xfrm>
            <a:off x="6783572" y="1523415"/>
            <a:ext cx="5379514" cy="5092995"/>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804444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5506-C2EB-A5F2-27B8-6B5AE2C0DBD8}"/>
              </a:ext>
            </a:extLst>
          </p:cNvPr>
          <p:cNvSpPr>
            <a:spLocks noGrp="1"/>
          </p:cNvSpPr>
          <p:nvPr>
            <p:ph type="title"/>
          </p:nvPr>
        </p:nvSpPr>
        <p:spPr>
          <a:xfrm>
            <a:off x="473336" y="218454"/>
            <a:ext cx="10174786" cy="1063487"/>
          </a:xfrm>
        </p:spPr>
        <p:txBody>
          <a:bodyPr anchor="t">
            <a:normAutofit/>
          </a:bodyPr>
          <a:lstStyle/>
          <a:p>
            <a:r>
              <a:rPr lang="en-US" dirty="0"/>
              <a:t>Belief #9</a:t>
            </a:r>
          </a:p>
        </p:txBody>
      </p:sp>
      <p:sp>
        <p:nvSpPr>
          <p:cNvPr id="3" name="Content Placeholder 2">
            <a:extLst>
              <a:ext uri="{FF2B5EF4-FFF2-40B4-BE49-F238E27FC236}">
                <a16:creationId xmlns:a16="http://schemas.microsoft.com/office/drawing/2014/main" id="{C63F91DC-7B5F-4ABF-263C-95C4260769C8}"/>
              </a:ext>
            </a:extLst>
          </p:cNvPr>
          <p:cNvSpPr>
            <a:spLocks noGrp="1"/>
          </p:cNvSpPr>
          <p:nvPr>
            <p:ph idx="1"/>
          </p:nvPr>
        </p:nvSpPr>
        <p:spPr>
          <a:xfrm>
            <a:off x="579661" y="2112272"/>
            <a:ext cx="5831771" cy="4745728"/>
          </a:xfrm>
        </p:spPr>
        <p:txBody>
          <a:bodyPr anchor="t">
            <a:normAutofit/>
          </a:bodyPr>
          <a:lstStyle/>
          <a:p>
            <a:r>
              <a:rPr lang="en-US" sz="2200" dirty="0"/>
              <a:t>Psychological considerations for getting back on the horse </a:t>
            </a:r>
          </a:p>
          <a:p>
            <a:r>
              <a:rPr lang="en-US" sz="2200" dirty="0"/>
              <a:t>Performance anxiety </a:t>
            </a:r>
          </a:p>
          <a:p>
            <a:r>
              <a:rPr lang="en-US" sz="2200" dirty="0"/>
              <a:t>Getting hurt again </a:t>
            </a:r>
          </a:p>
          <a:p>
            <a:r>
              <a:rPr lang="en-US" sz="2200" dirty="0"/>
              <a:t>“One too many”</a:t>
            </a:r>
          </a:p>
          <a:p>
            <a:r>
              <a:rPr lang="en-US" sz="2200" dirty="0"/>
              <a:t>Fear of the unknown</a:t>
            </a:r>
          </a:p>
          <a:p>
            <a:r>
              <a:rPr lang="en-US" sz="2200" dirty="0"/>
              <a:t>Riders don’t tell doctors they ride horses as they don’t identify as athletes or they don’t want to be told they can’t ride.</a:t>
            </a:r>
          </a:p>
          <a:p>
            <a:pPr marL="0" indent="0">
              <a:buNone/>
            </a:pPr>
            <a:endParaRPr lang="en-US" sz="2200" dirty="0"/>
          </a:p>
          <a:p>
            <a:endParaRPr lang="en-US" sz="2200" dirty="0"/>
          </a:p>
        </p:txBody>
      </p:sp>
      <p:pic>
        <p:nvPicPr>
          <p:cNvPr id="5" name="Picture 4">
            <a:extLst>
              <a:ext uri="{FF2B5EF4-FFF2-40B4-BE49-F238E27FC236}">
                <a16:creationId xmlns:a16="http://schemas.microsoft.com/office/drawing/2014/main" id="{ED08EFD2-17DF-DA17-EAF9-75D2954B6A84}"/>
              </a:ext>
            </a:extLst>
          </p:cNvPr>
          <p:cNvPicPr>
            <a:picLocks noChangeAspect="1"/>
          </p:cNvPicPr>
          <p:nvPr/>
        </p:nvPicPr>
        <p:blipFill>
          <a:blip r:embed="rId2"/>
          <a:srcRect l="2372" r="41207"/>
          <a:stretch>
            <a:fillRect/>
          </a:stretch>
        </p:blipFill>
        <p:spPr>
          <a:xfrm>
            <a:off x="7151135" y="1885571"/>
            <a:ext cx="4873805" cy="485907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88BAA9D1-A061-950A-31A6-661FB707E82B}"/>
              </a:ext>
            </a:extLst>
          </p:cNvPr>
          <p:cNvSpPr txBox="1"/>
          <p:nvPr/>
        </p:nvSpPr>
        <p:spPr>
          <a:xfrm>
            <a:off x="1341703" y="1115122"/>
            <a:ext cx="9526771" cy="461665"/>
          </a:xfrm>
          <a:prstGeom prst="rect">
            <a:avLst/>
          </a:prstGeom>
          <a:noFill/>
        </p:spPr>
        <p:txBody>
          <a:bodyPr wrap="square">
            <a:spAutoFit/>
          </a:bodyPr>
          <a:lstStyle/>
          <a:p>
            <a:pPr algn="ctr"/>
            <a:r>
              <a:rPr lang="en-US" sz="2400" b="1" dirty="0">
                <a:latin typeface="Century Gothic" panose="020B0502020202020204" pitchFamily="34" charset="0"/>
              </a:rPr>
              <a:t>“Ever since that one fall, I can’t ride anymore. I am so sad.”</a:t>
            </a:r>
            <a:endParaRPr lang="en-US" sz="2400" dirty="0">
              <a:latin typeface="Century Gothic" panose="020B0502020202020204" pitchFamily="34" charset="0"/>
            </a:endParaRPr>
          </a:p>
        </p:txBody>
      </p:sp>
    </p:spTree>
    <p:extLst>
      <p:ext uri="{BB962C8B-B14F-4D97-AF65-F5344CB8AC3E}">
        <p14:creationId xmlns:p14="http://schemas.microsoft.com/office/powerpoint/2010/main" val="604516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39F8-5C93-BB1E-5485-EDBDADB6C329}"/>
              </a:ext>
            </a:extLst>
          </p:cNvPr>
          <p:cNvSpPr>
            <a:spLocks noGrp="1"/>
          </p:cNvSpPr>
          <p:nvPr>
            <p:ph type="title"/>
          </p:nvPr>
        </p:nvSpPr>
        <p:spPr>
          <a:xfrm>
            <a:off x="473336" y="258293"/>
            <a:ext cx="10174786" cy="1063487"/>
          </a:xfrm>
        </p:spPr>
        <p:txBody>
          <a:bodyPr anchor="t">
            <a:noAutofit/>
          </a:bodyPr>
          <a:lstStyle/>
          <a:p>
            <a:r>
              <a:rPr lang="en-US" dirty="0"/>
              <a:t>Belief #9</a:t>
            </a:r>
          </a:p>
        </p:txBody>
      </p:sp>
      <p:sp>
        <p:nvSpPr>
          <p:cNvPr id="3" name="Content Placeholder 2">
            <a:extLst>
              <a:ext uri="{FF2B5EF4-FFF2-40B4-BE49-F238E27FC236}">
                <a16:creationId xmlns:a16="http://schemas.microsoft.com/office/drawing/2014/main" id="{7BEF3E63-F7F1-5E89-457A-B591CCCBEB5C}"/>
              </a:ext>
            </a:extLst>
          </p:cNvPr>
          <p:cNvSpPr>
            <a:spLocks noGrp="1"/>
          </p:cNvSpPr>
          <p:nvPr>
            <p:ph idx="1"/>
          </p:nvPr>
        </p:nvSpPr>
        <p:spPr>
          <a:xfrm>
            <a:off x="473336" y="1901872"/>
            <a:ext cx="6501622" cy="4745728"/>
          </a:xfrm>
        </p:spPr>
        <p:txBody>
          <a:bodyPr anchor="t">
            <a:normAutofit/>
          </a:bodyPr>
          <a:lstStyle/>
          <a:p>
            <a:r>
              <a:rPr lang="en-US" sz="2000" dirty="0"/>
              <a:t>Injury treatment then moves into injury prevention and sports performance </a:t>
            </a:r>
          </a:p>
          <a:p>
            <a:pPr lvl="1"/>
            <a:r>
              <a:rPr lang="en-US" sz="2000" dirty="0"/>
              <a:t>Home programs </a:t>
            </a:r>
          </a:p>
          <a:p>
            <a:pPr lvl="1"/>
            <a:r>
              <a:rPr lang="en-US" sz="2000" dirty="0"/>
              <a:t>Rider warm up and cool down </a:t>
            </a:r>
          </a:p>
          <a:p>
            <a:pPr lvl="1"/>
            <a:r>
              <a:rPr lang="en-US" sz="2000" dirty="0"/>
              <a:t>Better understanding of rider pathology leads to better rider mind/body connection and body mechanics </a:t>
            </a:r>
          </a:p>
          <a:p>
            <a:pPr lvl="2"/>
            <a:r>
              <a:rPr lang="en-US" dirty="0"/>
              <a:t>This empowers both horse and rider</a:t>
            </a:r>
          </a:p>
          <a:p>
            <a:r>
              <a:rPr lang="en-US" sz="2000" dirty="0"/>
              <a:t>Return to play for specific injuries</a:t>
            </a:r>
          </a:p>
          <a:p>
            <a:r>
              <a:rPr lang="en-US" sz="2000" dirty="0"/>
              <a:t>Ride well, ride safe. </a:t>
            </a:r>
          </a:p>
          <a:p>
            <a:pPr marL="0" indent="0">
              <a:buNone/>
            </a:pPr>
            <a:endParaRPr lang="en-US" sz="2000" dirty="0"/>
          </a:p>
        </p:txBody>
      </p:sp>
      <p:pic>
        <p:nvPicPr>
          <p:cNvPr id="5" name="Picture 4" descr="Horses in a barn">
            <a:extLst>
              <a:ext uri="{FF2B5EF4-FFF2-40B4-BE49-F238E27FC236}">
                <a16:creationId xmlns:a16="http://schemas.microsoft.com/office/drawing/2014/main" id="{5639AD6D-80F2-F4CC-5CE9-6DDD28DA1D18}"/>
              </a:ext>
            </a:extLst>
          </p:cNvPr>
          <p:cNvPicPr>
            <a:picLocks noChangeAspect="1"/>
          </p:cNvPicPr>
          <p:nvPr/>
        </p:nvPicPr>
        <p:blipFill>
          <a:blip r:embed="rId2"/>
          <a:srcRect l="17700" r="15347" b="-1"/>
          <a:stretch>
            <a:fillRect/>
          </a:stretch>
        </p:blipFill>
        <p:spPr>
          <a:xfrm>
            <a:off x="7066074" y="1901872"/>
            <a:ext cx="4767963" cy="475355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260254E5-8CF8-83B7-D393-11A82478CE91}"/>
              </a:ext>
            </a:extLst>
          </p:cNvPr>
          <p:cNvSpPr txBox="1"/>
          <p:nvPr/>
        </p:nvSpPr>
        <p:spPr>
          <a:xfrm>
            <a:off x="1341703" y="1115122"/>
            <a:ext cx="9526771" cy="461665"/>
          </a:xfrm>
          <a:prstGeom prst="rect">
            <a:avLst/>
          </a:prstGeom>
          <a:noFill/>
        </p:spPr>
        <p:txBody>
          <a:bodyPr wrap="square">
            <a:spAutoFit/>
          </a:bodyPr>
          <a:lstStyle/>
          <a:p>
            <a:pPr algn="ctr"/>
            <a:r>
              <a:rPr lang="en-US" sz="2400" b="1" dirty="0">
                <a:latin typeface="Century Gothic" panose="020B0502020202020204" pitchFamily="34" charset="0"/>
              </a:rPr>
              <a:t>“Ever since that one fall, I can’t ride anymore. I am so sad.”</a:t>
            </a:r>
            <a:endParaRPr lang="en-US" sz="2400" dirty="0">
              <a:latin typeface="Century Gothic" panose="020B0502020202020204" pitchFamily="34" charset="0"/>
            </a:endParaRPr>
          </a:p>
        </p:txBody>
      </p:sp>
    </p:spTree>
    <p:extLst>
      <p:ext uri="{BB962C8B-B14F-4D97-AF65-F5344CB8AC3E}">
        <p14:creationId xmlns:p14="http://schemas.microsoft.com/office/powerpoint/2010/main" val="2953754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40AE-7900-F111-9997-DD019205BD19}"/>
              </a:ext>
            </a:extLst>
          </p:cNvPr>
          <p:cNvSpPr>
            <a:spLocks noGrp="1"/>
          </p:cNvSpPr>
          <p:nvPr>
            <p:ph type="title"/>
          </p:nvPr>
        </p:nvSpPr>
        <p:spPr>
          <a:xfrm>
            <a:off x="473336" y="249886"/>
            <a:ext cx="10174786" cy="1063487"/>
          </a:xfrm>
        </p:spPr>
        <p:txBody>
          <a:bodyPr anchor="t">
            <a:normAutofit/>
          </a:bodyPr>
          <a:lstStyle/>
          <a:p>
            <a:r>
              <a:rPr lang="en-US" dirty="0"/>
              <a:t>Belief #10</a:t>
            </a:r>
          </a:p>
        </p:txBody>
      </p:sp>
      <p:sp>
        <p:nvSpPr>
          <p:cNvPr id="3" name="Content Placeholder 2">
            <a:extLst>
              <a:ext uri="{FF2B5EF4-FFF2-40B4-BE49-F238E27FC236}">
                <a16:creationId xmlns:a16="http://schemas.microsoft.com/office/drawing/2014/main" id="{396F019D-D674-5447-121D-C990F111427D}"/>
              </a:ext>
            </a:extLst>
          </p:cNvPr>
          <p:cNvSpPr>
            <a:spLocks noGrp="1"/>
          </p:cNvSpPr>
          <p:nvPr>
            <p:ph idx="1"/>
          </p:nvPr>
        </p:nvSpPr>
        <p:spPr>
          <a:xfrm>
            <a:off x="5041792" y="2002340"/>
            <a:ext cx="7150208" cy="4745728"/>
          </a:xfrm>
        </p:spPr>
        <p:txBody>
          <a:bodyPr anchor="t">
            <a:noAutofit/>
          </a:bodyPr>
          <a:lstStyle/>
          <a:p>
            <a:r>
              <a:rPr lang="en-US" sz="2000" dirty="0"/>
              <a:t>Exercise programs for prevention and treatment </a:t>
            </a:r>
          </a:p>
          <a:p>
            <a:pPr lvl="1"/>
            <a:r>
              <a:rPr lang="en-US" sz="2000" dirty="0"/>
              <a:t>Based on previous injuries and progression of previous injuries </a:t>
            </a:r>
          </a:p>
          <a:p>
            <a:pPr lvl="1"/>
            <a:r>
              <a:rPr lang="en-US" sz="2000" dirty="0"/>
              <a:t>Functional movement assessments </a:t>
            </a:r>
          </a:p>
          <a:p>
            <a:r>
              <a:rPr lang="en-US" sz="2000" dirty="0"/>
              <a:t>Incorporating rider-specific exercises and workouts improves rider performance and equipoise in the saddle</a:t>
            </a:r>
          </a:p>
          <a:p>
            <a:pPr lvl="1"/>
            <a:r>
              <a:rPr lang="en-US" sz="2000" dirty="0"/>
              <a:t>Focusing on important aspects like postural strength, stability, and mobility</a:t>
            </a:r>
          </a:p>
          <a:p>
            <a:r>
              <a:rPr lang="en-US" sz="2000" dirty="0"/>
              <a:t>How you sit in the saddle </a:t>
            </a:r>
          </a:p>
          <a:p>
            <a:pPr lvl="1"/>
            <a:r>
              <a:rPr lang="en-US" sz="2000" dirty="0"/>
              <a:t>Influenced by your spine mechanics, hip anatomy</a:t>
            </a:r>
          </a:p>
          <a:p>
            <a:pPr lvl="1"/>
            <a:r>
              <a:rPr lang="en-US" sz="2000" dirty="0"/>
              <a:t>Neuromuscular firing patterns</a:t>
            </a:r>
          </a:p>
          <a:p>
            <a:pPr lvl="1"/>
            <a:r>
              <a:rPr lang="en-US" sz="2000" dirty="0"/>
              <a:t>Increasing body awareness</a:t>
            </a:r>
          </a:p>
        </p:txBody>
      </p:sp>
      <p:pic>
        <p:nvPicPr>
          <p:cNvPr id="5" name="Picture 4" descr="A group of people playing horse jumping&#10;&#10;AI-generated content may be incorrect.">
            <a:extLst>
              <a:ext uri="{FF2B5EF4-FFF2-40B4-BE49-F238E27FC236}">
                <a16:creationId xmlns:a16="http://schemas.microsoft.com/office/drawing/2014/main" id="{74BC54C8-A075-B8B3-A92D-9DAAD008497F}"/>
              </a:ext>
            </a:extLst>
          </p:cNvPr>
          <p:cNvPicPr>
            <a:picLocks noChangeAspect="1"/>
          </p:cNvPicPr>
          <p:nvPr/>
        </p:nvPicPr>
        <p:blipFill>
          <a:blip r:embed="rId2">
            <a:extLst>
              <a:ext uri="{28A0092B-C50C-407E-A947-70E740481C1C}">
                <a14:useLocalDpi xmlns:a14="http://schemas.microsoft.com/office/drawing/2010/main" val="0"/>
              </a:ext>
            </a:extLst>
          </a:blip>
          <a:srcRect l="429" r="15196"/>
          <a:stretch>
            <a:fillRect/>
          </a:stretch>
        </p:blipFill>
        <p:spPr>
          <a:xfrm rot="5400000">
            <a:off x="294168" y="2209779"/>
            <a:ext cx="4657060" cy="4139609"/>
          </a:xfrm>
          <a:prstGeom prst="rect">
            <a:avLst/>
          </a:prstGeom>
        </p:spPr>
      </p:pic>
      <p:sp>
        <p:nvSpPr>
          <p:cNvPr id="6" name="TextBox 5">
            <a:extLst>
              <a:ext uri="{FF2B5EF4-FFF2-40B4-BE49-F238E27FC236}">
                <a16:creationId xmlns:a16="http://schemas.microsoft.com/office/drawing/2014/main" id="{A02DFF5D-A799-6B6C-B71F-76F584E305CC}"/>
              </a:ext>
            </a:extLst>
          </p:cNvPr>
          <p:cNvSpPr txBox="1"/>
          <p:nvPr/>
        </p:nvSpPr>
        <p:spPr>
          <a:xfrm>
            <a:off x="1235591" y="1114867"/>
            <a:ext cx="9720817" cy="461665"/>
          </a:xfrm>
          <a:prstGeom prst="rect">
            <a:avLst/>
          </a:prstGeom>
          <a:noFill/>
        </p:spPr>
        <p:txBody>
          <a:bodyPr wrap="square">
            <a:spAutoFit/>
          </a:bodyPr>
          <a:lstStyle/>
          <a:p>
            <a:pPr algn="ctr"/>
            <a:r>
              <a:rPr lang="en-US" sz="2400" b="1" dirty="0">
                <a:latin typeface="Century Gothic" panose="020B0502020202020204" pitchFamily="34" charset="0"/>
              </a:rPr>
              <a:t>“I’m an equestrian, I expect to have these issues with my body.”</a:t>
            </a:r>
            <a:endParaRPr lang="en-US" sz="2400" dirty="0">
              <a:latin typeface="Century Gothic" panose="020B0502020202020204" pitchFamily="34" charset="0"/>
            </a:endParaRPr>
          </a:p>
        </p:txBody>
      </p:sp>
    </p:spTree>
    <p:extLst>
      <p:ext uri="{BB962C8B-B14F-4D97-AF65-F5344CB8AC3E}">
        <p14:creationId xmlns:p14="http://schemas.microsoft.com/office/powerpoint/2010/main" val="2820504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547C-6FC9-90D2-3B7E-A755516F633C}"/>
              </a:ext>
            </a:extLst>
          </p:cNvPr>
          <p:cNvSpPr>
            <a:spLocks noGrp="1"/>
          </p:cNvSpPr>
          <p:nvPr>
            <p:ph type="title"/>
          </p:nvPr>
        </p:nvSpPr>
        <p:spPr/>
        <p:txBody>
          <a:bodyPr vert="horz" lIns="91440" tIns="45720" rIns="91440" bIns="45720" rtlCol="0" anchor="t">
            <a:noAutofit/>
          </a:bodyPr>
          <a:lstStyle/>
          <a:p>
            <a:r>
              <a:rPr lang="en-US" dirty="0"/>
              <a:t>Staying Strong in the Saddle: </a:t>
            </a:r>
            <a:br>
              <a:rPr lang="en-US" dirty="0"/>
            </a:br>
            <a:r>
              <a:rPr lang="en-US" dirty="0"/>
              <a:t>Challenging Beliefs</a:t>
            </a:r>
          </a:p>
        </p:txBody>
      </p:sp>
      <p:sp>
        <p:nvSpPr>
          <p:cNvPr id="3" name="Content Placeholder 2">
            <a:extLst>
              <a:ext uri="{FF2B5EF4-FFF2-40B4-BE49-F238E27FC236}">
                <a16:creationId xmlns:a16="http://schemas.microsoft.com/office/drawing/2014/main" id="{539F5BCC-847D-1175-5F9B-D4465E48A441}"/>
              </a:ext>
            </a:extLst>
          </p:cNvPr>
          <p:cNvSpPr>
            <a:spLocks noGrp="1"/>
          </p:cNvSpPr>
          <p:nvPr>
            <p:ph idx="1"/>
          </p:nvPr>
        </p:nvSpPr>
        <p:spPr>
          <a:xfrm>
            <a:off x="473336" y="1635613"/>
            <a:ext cx="7830692" cy="4745728"/>
          </a:xfrm>
        </p:spPr>
        <p:txBody>
          <a:bodyPr vert="horz" lIns="91440" tIns="45720" rIns="91440" bIns="45720" rtlCol="0" anchor="t">
            <a:normAutofit/>
          </a:bodyPr>
          <a:lstStyle/>
          <a:p>
            <a:r>
              <a:rPr lang="en-US" sz="2000" dirty="0"/>
              <a:t>By equestrians identifying themselves as athletes, they can identify problems earlier to prevent long-term physical and psychological issues. </a:t>
            </a:r>
          </a:p>
          <a:p>
            <a:r>
              <a:rPr lang="en-US" sz="2000" dirty="0"/>
              <a:t>This can keep them riding longer as the equestrian sports are truly life-long.  </a:t>
            </a:r>
          </a:p>
          <a:p>
            <a:r>
              <a:rPr lang="en-US" sz="2000" dirty="0"/>
              <a:t>Understanding how sports medicine physicians can help equestrians continue to stay strong and healthy in the saddle is essential.  </a:t>
            </a:r>
          </a:p>
          <a:p>
            <a:r>
              <a:rPr lang="en-US" sz="2000" dirty="0"/>
              <a:t>Education and real dialogue between rider and health care professional makes for true success. </a:t>
            </a:r>
          </a:p>
          <a:p>
            <a:r>
              <a:rPr lang="en-US" sz="2000" dirty="0"/>
              <a:t>Early education of riders, parents, trainers and barns on safety and emergency preparedness can truly decrease injury and decrease severity of injury.  </a:t>
            </a:r>
          </a:p>
        </p:txBody>
      </p:sp>
      <p:pic>
        <p:nvPicPr>
          <p:cNvPr id="9" name="Content Placeholder 8" descr="Two girls standing next to a horse&#10;&#10;AI-generated content may be incorrect.">
            <a:extLst>
              <a:ext uri="{FF2B5EF4-FFF2-40B4-BE49-F238E27FC236}">
                <a16:creationId xmlns:a16="http://schemas.microsoft.com/office/drawing/2014/main" id="{D589CBD9-EA90-D1BE-64DC-F8B46ECBACEC}"/>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r="3424" b="2"/>
          <a:stretch>
            <a:fillRect/>
          </a:stretch>
        </p:blipFill>
        <p:spPr>
          <a:xfrm rot="5400000">
            <a:off x="8267506" y="2096220"/>
            <a:ext cx="4125431" cy="3204218"/>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435178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3FA7E-186E-25E6-2A4D-33E6735636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BB180-9F8B-935A-E902-9C4EB9C9BDDF}"/>
              </a:ext>
            </a:extLst>
          </p:cNvPr>
          <p:cNvSpPr>
            <a:spLocks noGrp="1"/>
          </p:cNvSpPr>
          <p:nvPr>
            <p:ph type="title"/>
          </p:nvPr>
        </p:nvSpPr>
        <p:spPr/>
        <p:txBody>
          <a:bodyPr vert="horz" lIns="91440" tIns="45720" rIns="91440" bIns="45720" rtlCol="0" anchor="b">
            <a:noAutofit/>
          </a:bodyPr>
          <a:lstStyle/>
          <a:p>
            <a:r>
              <a:rPr lang="en-US" dirty="0"/>
              <a:t>Staying Strong in the Saddle: </a:t>
            </a:r>
            <a:br>
              <a:rPr lang="en-US" dirty="0"/>
            </a:br>
            <a:r>
              <a:rPr lang="en-US" dirty="0"/>
              <a:t>Challenging Beliefs</a:t>
            </a:r>
          </a:p>
        </p:txBody>
      </p:sp>
      <p:pic>
        <p:nvPicPr>
          <p:cNvPr id="5" name="Content Placeholder 4" descr="A child standing next to a horse&#10;&#10;AI-generated content may be incorrect.">
            <a:extLst>
              <a:ext uri="{FF2B5EF4-FFF2-40B4-BE49-F238E27FC236}">
                <a16:creationId xmlns:a16="http://schemas.microsoft.com/office/drawing/2014/main" id="{93356425-CB52-8390-F23E-6CA71C0C05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6768" y="4499920"/>
            <a:ext cx="2950050" cy="2212538"/>
          </a:xfrm>
          <a:prstGeom prst="rect">
            <a:avLst/>
          </a:prstGeom>
        </p:spPr>
      </p:pic>
      <p:sp>
        <p:nvSpPr>
          <p:cNvPr id="8" name="Content Placeholder 7">
            <a:extLst>
              <a:ext uri="{FF2B5EF4-FFF2-40B4-BE49-F238E27FC236}">
                <a16:creationId xmlns:a16="http://schemas.microsoft.com/office/drawing/2014/main" id="{B5F01C99-D914-E92A-84CE-DDB685546BF4}"/>
              </a:ext>
            </a:extLst>
          </p:cNvPr>
          <p:cNvSpPr>
            <a:spLocks noGrp="1"/>
          </p:cNvSpPr>
          <p:nvPr>
            <p:ph sz="half" idx="4294967295"/>
          </p:nvPr>
        </p:nvSpPr>
        <p:spPr>
          <a:xfrm>
            <a:off x="372140" y="1719643"/>
            <a:ext cx="8229599" cy="4627994"/>
          </a:xfrm>
        </p:spPr>
        <p:txBody>
          <a:bodyPr vert="horz" lIns="91440" tIns="45720" rIns="91440" bIns="45720" rtlCol="0">
            <a:normAutofit/>
          </a:bodyPr>
          <a:lstStyle/>
          <a:p>
            <a:r>
              <a:rPr lang="en-US" sz="2000" dirty="0"/>
              <a:t>“Sports Medicine is not just for young competitive athletes. As an older person trying to keep going and stay fit, my Sports Medicine doctor treats me with compassion, understanding and collaboration of how to get back on track. It’s a two-way dialogue, which is important to me.”</a:t>
            </a:r>
          </a:p>
          <a:p>
            <a:pPr fontAlgn="base"/>
            <a:r>
              <a:rPr lang="en-US" sz="2000" dirty="0"/>
              <a:t>“Sports Medicine doctors understand the psychology behind being injured and having active personal goals. After the ability for my body to function optimally was compromised seeing a Sports Medicine doctor helped me develop a comprehensive game plan to reach my activity goals.”</a:t>
            </a:r>
          </a:p>
          <a:p>
            <a:pPr fontAlgn="base"/>
            <a:r>
              <a:rPr lang="en-US" sz="2000" dirty="0"/>
              <a:t>“From orthopedics and physical therapy to metabolic evaluation and concussions, Sports Medicine is a more comprehensive medical specialty.”</a:t>
            </a:r>
          </a:p>
          <a:p>
            <a:endParaRPr lang="en-US" sz="2000" dirty="0"/>
          </a:p>
        </p:txBody>
      </p:sp>
      <p:pic>
        <p:nvPicPr>
          <p:cNvPr id="7" name="Picture 6" descr="A horse with ribbons on its neck&#10;&#10;AI-generated content may be incorrect.">
            <a:extLst>
              <a:ext uri="{FF2B5EF4-FFF2-40B4-BE49-F238E27FC236}">
                <a16:creationId xmlns:a16="http://schemas.microsoft.com/office/drawing/2014/main" id="{3FFE627C-922E-5960-E596-E5A31A366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874428" y="1631575"/>
            <a:ext cx="3208239" cy="2406179"/>
          </a:xfrm>
          <a:prstGeom prst="rect">
            <a:avLst/>
          </a:prstGeom>
        </p:spPr>
      </p:pic>
    </p:spTree>
    <p:extLst>
      <p:ext uri="{BB962C8B-B14F-4D97-AF65-F5344CB8AC3E}">
        <p14:creationId xmlns:p14="http://schemas.microsoft.com/office/powerpoint/2010/main" val="2282707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873B-94A3-E89E-DBD6-519D67AFA9DC}"/>
              </a:ext>
            </a:extLst>
          </p:cNvPr>
          <p:cNvSpPr>
            <a:spLocks noGrp="1"/>
          </p:cNvSpPr>
          <p:nvPr>
            <p:ph type="title"/>
          </p:nvPr>
        </p:nvSpPr>
        <p:spPr>
          <a:xfrm>
            <a:off x="270860" y="53431"/>
            <a:ext cx="11437621" cy="1143000"/>
          </a:xfrm>
        </p:spPr>
        <p:txBody>
          <a:bodyPr anchor="t">
            <a:normAutofit/>
          </a:bodyPr>
          <a:lstStyle/>
          <a:p>
            <a:r>
              <a:rPr lang="en-US" dirty="0"/>
              <a:t>Staying Strong in the Saddle: </a:t>
            </a:r>
            <a:br>
              <a:rPr lang="en-US" dirty="0"/>
            </a:br>
            <a:r>
              <a:rPr lang="en-US" dirty="0"/>
              <a:t>Challenging Beliefs – The Athlete Voice </a:t>
            </a:r>
          </a:p>
        </p:txBody>
      </p:sp>
      <p:pic>
        <p:nvPicPr>
          <p:cNvPr id="5" name="IMG_4470 (3)">
            <a:hlinkClick r:id="" action="ppaction://media"/>
            <a:extLst>
              <a:ext uri="{FF2B5EF4-FFF2-40B4-BE49-F238E27FC236}">
                <a16:creationId xmlns:a16="http://schemas.microsoft.com/office/drawing/2014/main" id="{A40A0C02-7F2B-C6CD-4ECB-7ABB9C3D549B}"/>
              </a:ext>
            </a:extLst>
          </p:cNvPr>
          <p:cNvPicPr>
            <a:picLocks noGrp="1" noChangeAspect="1"/>
          </p:cNvPicPr>
          <p:nvPr>
            <p:ph type="media" sz="half" idx="2"/>
            <a:videoFile r:link="rId2"/>
            <p:extLst>
              <p:ext uri="{DAA4B4D4-6D71-4841-9C94-3DE7FCFB9230}">
                <p14:media xmlns:p14="http://schemas.microsoft.com/office/powerpoint/2010/main" r:embed="rId1"/>
              </p:ext>
            </p:extLst>
          </p:nvPr>
        </p:nvPicPr>
        <p:blipFill>
          <a:blip r:embed="rId4"/>
          <a:stretch>
            <a:fillRect/>
          </a:stretch>
        </p:blipFill>
        <p:spPr>
          <a:xfrm>
            <a:off x="4035808" y="1310687"/>
            <a:ext cx="4120384" cy="4847951"/>
          </a:xfrm>
        </p:spPr>
      </p:pic>
    </p:spTree>
    <p:extLst>
      <p:ext uri="{BB962C8B-B14F-4D97-AF65-F5344CB8AC3E}">
        <p14:creationId xmlns:p14="http://schemas.microsoft.com/office/powerpoint/2010/main" val="140563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06D6-9BFB-516C-2A9F-5284018B2922}"/>
              </a:ext>
            </a:extLst>
          </p:cNvPr>
          <p:cNvSpPr>
            <a:spLocks noGrp="1"/>
          </p:cNvSpPr>
          <p:nvPr>
            <p:ph type="title"/>
          </p:nvPr>
        </p:nvSpPr>
        <p:spPr/>
        <p:txBody>
          <a:bodyPr vert="horz" lIns="91440" tIns="45720" rIns="91440" bIns="45720" rtlCol="0" anchor="ctr">
            <a:noAutofit/>
          </a:bodyPr>
          <a:lstStyle/>
          <a:p>
            <a:r>
              <a:rPr lang="en-US" kern="1200" dirty="0"/>
              <a:t>Staying Strong in the Saddle: </a:t>
            </a:r>
            <a:br>
              <a:rPr lang="en-US" kern="1200" dirty="0"/>
            </a:br>
            <a:r>
              <a:rPr lang="en-US" kern="1200" dirty="0"/>
              <a:t>Challenging Beliefs</a:t>
            </a:r>
          </a:p>
        </p:txBody>
      </p:sp>
      <p:sp>
        <p:nvSpPr>
          <p:cNvPr id="3" name="Content Placeholder 2">
            <a:extLst>
              <a:ext uri="{FF2B5EF4-FFF2-40B4-BE49-F238E27FC236}">
                <a16:creationId xmlns:a16="http://schemas.microsoft.com/office/drawing/2014/main" id="{29230F51-2CC2-3F63-8CD3-06111304029A}"/>
              </a:ext>
            </a:extLst>
          </p:cNvPr>
          <p:cNvSpPr>
            <a:spLocks noGrp="1"/>
          </p:cNvSpPr>
          <p:nvPr>
            <p:ph idx="1"/>
          </p:nvPr>
        </p:nvSpPr>
        <p:spPr>
          <a:xfrm>
            <a:off x="473336" y="1431235"/>
            <a:ext cx="6374031" cy="1690840"/>
          </a:xfrm>
        </p:spPr>
        <p:txBody>
          <a:bodyPr vert="horz" lIns="91440" tIns="45720" rIns="91440" bIns="45720" rtlCol="0" anchor="t">
            <a:normAutofit/>
          </a:bodyPr>
          <a:lstStyle/>
          <a:p>
            <a:r>
              <a:rPr lang="en-US" sz="2000" dirty="0"/>
              <a:t>Bonus Belief: Once you lease a horse, your kid will be content. </a:t>
            </a:r>
          </a:p>
          <a:p>
            <a:r>
              <a:rPr lang="en-US" sz="2000" dirty="0"/>
              <a:t>No, that’s MYTH!  Then they want to BUY a horse! </a:t>
            </a:r>
          </a:p>
          <a:p>
            <a:r>
              <a:rPr lang="en-US" sz="2000" dirty="0"/>
              <a:t>And then, another, then, another…</a:t>
            </a:r>
          </a:p>
        </p:txBody>
      </p:sp>
      <p:pic>
        <p:nvPicPr>
          <p:cNvPr id="6" name="Content Placeholder 5" descr="A child standing next to a horse&#10;&#10;AI-generated content may be incorrect.">
            <a:extLst>
              <a:ext uri="{FF2B5EF4-FFF2-40B4-BE49-F238E27FC236}">
                <a16:creationId xmlns:a16="http://schemas.microsoft.com/office/drawing/2014/main" id="{1339BF20-6999-3918-292D-0A90D15B074C}"/>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t="10927" b="16287"/>
          <a:stretch>
            <a:fillRect/>
          </a:stretch>
        </p:blipFill>
        <p:spPr>
          <a:xfrm>
            <a:off x="7811977" y="1202711"/>
            <a:ext cx="3937000" cy="2147888"/>
          </a:xfrm>
          <a:prstGeom prst="rect">
            <a:avLst/>
          </a:prstGeom>
        </p:spPr>
      </p:pic>
      <p:pic>
        <p:nvPicPr>
          <p:cNvPr id="10" name="Picture 9" descr="A child with a helmet and a horse&#10;&#10;AI-generated content may be incorrect.">
            <a:extLst>
              <a:ext uri="{FF2B5EF4-FFF2-40B4-BE49-F238E27FC236}">
                <a16:creationId xmlns:a16="http://schemas.microsoft.com/office/drawing/2014/main" id="{2D81243E-D0FA-0107-71A7-621208B6F201}"/>
              </a:ext>
            </a:extLst>
          </p:cNvPr>
          <p:cNvPicPr>
            <a:picLocks noChangeAspect="1"/>
          </p:cNvPicPr>
          <p:nvPr/>
        </p:nvPicPr>
        <p:blipFill>
          <a:blip r:embed="rId3">
            <a:extLst>
              <a:ext uri="{28A0092B-C50C-407E-A947-70E740481C1C}">
                <a14:useLocalDpi xmlns:a14="http://schemas.microsoft.com/office/drawing/2010/main" val="0"/>
              </a:ext>
            </a:extLst>
          </a:blip>
          <a:srcRect l="20975" r="-1" b="-1"/>
          <a:stretch>
            <a:fillRect/>
          </a:stretch>
        </p:blipFill>
        <p:spPr>
          <a:xfrm>
            <a:off x="414698" y="3534524"/>
            <a:ext cx="3489388" cy="3311676"/>
          </a:xfrm>
          <a:prstGeom prst="rect">
            <a:avLst/>
          </a:prstGeom>
        </p:spPr>
      </p:pic>
      <p:pic>
        <p:nvPicPr>
          <p:cNvPr id="12" name="Picture 11" descr="Two girls smiling and standing outside&#10;&#10;AI-generated content may be incorrect.">
            <a:extLst>
              <a:ext uri="{FF2B5EF4-FFF2-40B4-BE49-F238E27FC236}">
                <a16:creationId xmlns:a16="http://schemas.microsoft.com/office/drawing/2014/main" id="{41565D6B-7530-C48D-30D0-BEC5F57E56E4}"/>
              </a:ext>
            </a:extLst>
          </p:cNvPr>
          <p:cNvPicPr>
            <a:picLocks noChangeAspect="1"/>
          </p:cNvPicPr>
          <p:nvPr/>
        </p:nvPicPr>
        <p:blipFill>
          <a:blip r:embed="rId4">
            <a:extLst>
              <a:ext uri="{28A0092B-C50C-407E-A947-70E740481C1C}">
                <a14:useLocalDpi xmlns:a14="http://schemas.microsoft.com/office/drawing/2010/main" val="0"/>
              </a:ext>
            </a:extLst>
          </a:blip>
          <a:srcRect r="28573" b="1"/>
          <a:stretch>
            <a:fillRect/>
          </a:stretch>
        </p:blipFill>
        <p:spPr>
          <a:xfrm rot="5400000">
            <a:off x="4457610" y="3451708"/>
            <a:ext cx="3311676" cy="3477308"/>
          </a:xfrm>
          <a:prstGeom prst="rect">
            <a:avLst/>
          </a:prstGeom>
        </p:spPr>
      </p:pic>
      <p:pic>
        <p:nvPicPr>
          <p:cNvPr id="8" name="Picture 7" descr="A person on a horse jumping a hurdle&#10;&#10;AI-generated content may be incorrect.">
            <a:extLst>
              <a:ext uri="{FF2B5EF4-FFF2-40B4-BE49-F238E27FC236}">
                <a16:creationId xmlns:a16="http://schemas.microsoft.com/office/drawing/2014/main" id="{47572C35-0AD4-FE4B-3661-D0DCEA577637}"/>
              </a:ext>
            </a:extLst>
          </p:cNvPr>
          <p:cNvPicPr>
            <a:picLocks noChangeAspect="1"/>
          </p:cNvPicPr>
          <p:nvPr/>
        </p:nvPicPr>
        <p:blipFill>
          <a:blip r:embed="rId5">
            <a:extLst>
              <a:ext uri="{28A0092B-C50C-407E-A947-70E740481C1C}">
                <a14:useLocalDpi xmlns:a14="http://schemas.microsoft.com/office/drawing/2010/main" val="0"/>
              </a:ext>
            </a:extLst>
          </a:blip>
          <a:srcRect t="11419" b="34520"/>
          <a:stretch>
            <a:fillRect/>
          </a:stretch>
        </p:blipFill>
        <p:spPr>
          <a:xfrm>
            <a:off x="8301545" y="3534524"/>
            <a:ext cx="3458065" cy="3323475"/>
          </a:xfrm>
          <a:prstGeom prst="rect">
            <a:avLst/>
          </a:prstGeom>
        </p:spPr>
      </p:pic>
    </p:spTree>
    <p:extLst>
      <p:ext uri="{BB962C8B-B14F-4D97-AF65-F5344CB8AC3E}">
        <p14:creationId xmlns:p14="http://schemas.microsoft.com/office/powerpoint/2010/main" val="781017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852186-0B47-8F61-913A-F13497D63FC6}"/>
            </a:ext>
          </a:extLst>
        </p:cNvPr>
        <p:cNvGrpSpPr/>
        <p:nvPr/>
      </p:nvGrpSpPr>
      <p:grpSpPr>
        <a:xfrm>
          <a:off x="0" y="0"/>
          <a:ext cx="0" cy="0"/>
          <a:chOff x="0" y="0"/>
          <a:chExt cx="0" cy="0"/>
        </a:xfrm>
      </p:grpSpPr>
      <p:pic>
        <p:nvPicPr>
          <p:cNvPr id="13314" name="Picture 2" descr="It's the only way to be an equestrian, besides trusting in our horses and  believing in ourselves... ❤️">
            <a:extLst>
              <a:ext uri="{FF2B5EF4-FFF2-40B4-BE49-F238E27FC236}">
                <a16:creationId xmlns:a16="http://schemas.microsoft.com/office/drawing/2014/main" id="{E8304212-8AE2-3C48-9B27-984AE6F9C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60" r="3" b="2932"/>
          <a:stretch>
            <a:fillRect/>
          </a:stretch>
        </p:blipFill>
        <p:spPr bwMode="auto">
          <a:xfrm>
            <a:off x="-6507" y="1183339"/>
            <a:ext cx="4046132" cy="570753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170 TRIGGER ROY ROGERS HORSE ideas | roy rogers, roy, dale evans">
            <a:extLst>
              <a:ext uri="{FF2B5EF4-FFF2-40B4-BE49-F238E27FC236}">
                <a16:creationId xmlns:a16="http://schemas.microsoft.com/office/drawing/2014/main" id="{E1C3682D-70B8-B5BA-D157-939502F48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27400"/>
          <a:stretch>
            <a:fillRect/>
          </a:stretch>
        </p:blipFill>
        <p:spPr bwMode="auto">
          <a:xfrm>
            <a:off x="4094960" y="10"/>
            <a:ext cx="4029005" cy="570752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741267F9-B9B8-2FCC-122B-651F17AC2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94" b="1"/>
          <a:stretch>
            <a:fillRect/>
          </a:stretch>
        </p:blipFill>
        <p:spPr bwMode="auto">
          <a:xfrm>
            <a:off x="8179347" y="1183339"/>
            <a:ext cx="4012654" cy="57075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When you're young and fall off a horse, you break things...">
            <a:extLst>
              <a:ext uri="{FF2B5EF4-FFF2-40B4-BE49-F238E27FC236}">
                <a16:creationId xmlns:a16="http://schemas.microsoft.com/office/drawing/2014/main" id="{34202043-373D-A337-3CB3-48FF7F24BC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0638"/>
            <a:ext cx="12192000" cy="427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07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additive="base">
                                        <p:cTn id="12" dur="500" fill="hold"/>
                                        <p:tgtEl>
                                          <p:spTgt spid="13316"/>
                                        </p:tgtEl>
                                        <p:attrNameLst>
                                          <p:attrName>ppt_x</p:attrName>
                                        </p:attrNameLst>
                                      </p:cBhvr>
                                      <p:tavLst>
                                        <p:tav tm="0">
                                          <p:val>
                                            <p:strVal val="#ppt_x"/>
                                          </p:val>
                                        </p:tav>
                                        <p:tav tm="100000">
                                          <p:val>
                                            <p:strVal val="#ppt_x"/>
                                          </p:val>
                                        </p:tav>
                                      </p:tavLst>
                                    </p:anim>
                                    <p:anim calcmode="lin" valueType="num">
                                      <p:cBhvr additive="base">
                                        <p:cTn id="13"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3318"/>
                                        </p:tgtEl>
                                        <p:attrNameLst>
                                          <p:attrName>style.visibility</p:attrName>
                                        </p:attrNameLst>
                                      </p:cBhvr>
                                      <p:to>
                                        <p:strVal val="visible"/>
                                      </p:to>
                                    </p:set>
                                    <p:anim calcmode="lin" valueType="num">
                                      <p:cBhvr>
                                        <p:cTn id="18" dur="1000" fill="hold"/>
                                        <p:tgtEl>
                                          <p:spTgt spid="13318"/>
                                        </p:tgtEl>
                                        <p:attrNameLst>
                                          <p:attrName>ppt_w</p:attrName>
                                        </p:attrNameLst>
                                      </p:cBhvr>
                                      <p:tavLst>
                                        <p:tav tm="0">
                                          <p:val>
                                            <p:fltVal val="0"/>
                                          </p:val>
                                        </p:tav>
                                        <p:tav tm="100000">
                                          <p:val>
                                            <p:strVal val="#ppt_w"/>
                                          </p:val>
                                        </p:tav>
                                      </p:tavLst>
                                    </p:anim>
                                    <p:anim calcmode="lin" valueType="num">
                                      <p:cBhvr>
                                        <p:cTn id="19" dur="1000" fill="hold"/>
                                        <p:tgtEl>
                                          <p:spTgt spid="13318"/>
                                        </p:tgtEl>
                                        <p:attrNameLst>
                                          <p:attrName>ppt_h</p:attrName>
                                        </p:attrNameLst>
                                      </p:cBhvr>
                                      <p:tavLst>
                                        <p:tav tm="0">
                                          <p:val>
                                            <p:fltVal val="0"/>
                                          </p:val>
                                        </p:tav>
                                        <p:tav tm="100000">
                                          <p:val>
                                            <p:strVal val="#ppt_h"/>
                                          </p:val>
                                        </p:tav>
                                      </p:tavLst>
                                    </p:anim>
                                    <p:anim calcmode="lin" valueType="num">
                                      <p:cBhvr>
                                        <p:cTn id="20" dur="1000" fill="hold"/>
                                        <p:tgtEl>
                                          <p:spTgt spid="13318"/>
                                        </p:tgtEl>
                                        <p:attrNameLst>
                                          <p:attrName>style.rotation</p:attrName>
                                        </p:attrNameLst>
                                      </p:cBhvr>
                                      <p:tavLst>
                                        <p:tav tm="0">
                                          <p:val>
                                            <p:fltVal val="90"/>
                                          </p:val>
                                        </p:tav>
                                        <p:tav tm="100000">
                                          <p:val>
                                            <p:fltVal val="0"/>
                                          </p:val>
                                        </p:tav>
                                      </p:tavLst>
                                    </p:anim>
                                    <p:animEffect transition="in" filter="fade">
                                      <p:cBhvr>
                                        <p:cTn id="21" dur="1000"/>
                                        <p:tgtEl>
                                          <p:spTgt spid="13318"/>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80">
                                          <p:stCondLst>
                                            <p:cond delay="0"/>
                                          </p:stCondLst>
                                        </p:cTn>
                                        <p:tgtEl>
                                          <p:spTgt spid="6"/>
                                        </p:tgtEl>
                                      </p:cBhvr>
                                    </p:animEffect>
                                    <p:anim calcmode="lin" valueType="num">
                                      <p:cBhvr>
                                        <p:cTn id="2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2" dur="26">
                                          <p:stCondLst>
                                            <p:cond delay="650"/>
                                          </p:stCondLst>
                                        </p:cTn>
                                        <p:tgtEl>
                                          <p:spTgt spid="6"/>
                                        </p:tgtEl>
                                      </p:cBhvr>
                                      <p:to x="100000" y="60000"/>
                                    </p:animScale>
                                    <p:animScale>
                                      <p:cBhvr>
                                        <p:cTn id="33" dur="166" decel="50000">
                                          <p:stCondLst>
                                            <p:cond delay="676"/>
                                          </p:stCondLst>
                                        </p:cTn>
                                        <p:tgtEl>
                                          <p:spTgt spid="6"/>
                                        </p:tgtEl>
                                      </p:cBhvr>
                                      <p:to x="100000" y="100000"/>
                                    </p:animScale>
                                    <p:animScale>
                                      <p:cBhvr>
                                        <p:cTn id="34" dur="26">
                                          <p:stCondLst>
                                            <p:cond delay="1312"/>
                                          </p:stCondLst>
                                        </p:cTn>
                                        <p:tgtEl>
                                          <p:spTgt spid="6"/>
                                        </p:tgtEl>
                                      </p:cBhvr>
                                      <p:to x="100000" y="80000"/>
                                    </p:animScale>
                                    <p:animScale>
                                      <p:cBhvr>
                                        <p:cTn id="35" dur="166" decel="50000">
                                          <p:stCondLst>
                                            <p:cond delay="1338"/>
                                          </p:stCondLst>
                                        </p:cTn>
                                        <p:tgtEl>
                                          <p:spTgt spid="6"/>
                                        </p:tgtEl>
                                      </p:cBhvr>
                                      <p:to x="100000" y="100000"/>
                                    </p:animScale>
                                    <p:animScale>
                                      <p:cBhvr>
                                        <p:cTn id="36" dur="26">
                                          <p:stCondLst>
                                            <p:cond delay="1642"/>
                                          </p:stCondLst>
                                        </p:cTn>
                                        <p:tgtEl>
                                          <p:spTgt spid="6"/>
                                        </p:tgtEl>
                                      </p:cBhvr>
                                      <p:to x="100000" y="90000"/>
                                    </p:animScale>
                                    <p:animScale>
                                      <p:cBhvr>
                                        <p:cTn id="37" dur="166" decel="50000">
                                          <p:stCondLst>
                                            <p:cond delay="1668"/>
                                          </p:stCondLst>
                                        </p:cTn>
                                        <p:tgtEl>
                                          <p:spTgt spid="6"/>
                                        </p:tgtEl>
                                      </p:cBhvr>
                                      <p:to x="100000" y="100000"/>
                                    </p:animScale>
                                    <p:animScale>
                                      <p:cBhvr>
                                        <p:cTn id="38" dur="26">
                                          <p:stCondLst>
                                            <p:cond delay="1808"/>
                                          </p:stCondLst>
                                        </p:cTn>
                                        <p:tgtEl>
                                          <p:spTgt spid="6"/>
                                        </p:tgtEl>
                                      </p:cBhvr>
                                      <p:to x="100000" y="95000"/>
                                    </p:animScale>
                                    <p:animScale>
                                      <p:cBhvr>
                                        <p:cTn id="3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dirt field&#10;&#10;AI-generated content may be incorrect.">
            <a:extLst>
              <a:ext uri="{FF2B5EF4-FFF2-40B4-BE49-F238E27FC236}">
                <a16:creationId xmlns:a16="http://schemas.microsoft.com/office/drawing/2014/main" id="{041F0571-AAB8-2CF6-5763-9B4C1EBFB31C}"/>
              </a:ext>
            </a:extLst>
          </p:cNvPr>
          <p:cNvPicPr>
            <a:picLocks noChangeAspect="1"/>
          </p:cNvPicPr>
          <p:nvPr/>
        </p:nvPicPr>
        <p:blipFill>
          <a:blip r:embed="rId2">
            <a:extLst>
              <a:ext uri="{28A0092B-C50C-407E-A947-70E740481C1C}">
                <a14:useLocalDpi xmlns:a14="http://schemas.microsoft.com/office/drawing/2010/main" val="0"/>
              </a:ext>
            </a:extLst>
          </a:blip>
          <a:srcRect t="8407" r="-3" b="8404"/>
          <a:stretch>
            <a:fillRect/>
          </a:stretch>
        </p:blipFill>
        <p:spPr>
          <a:xfrm rot="5400000">
            <a:off x="3539275" y="2964621"/>
            <a:ext cx="4745728" cy="2960870"/>
          </a:xfrm>
          <a:prstGeom prst="rect">
            <a:avLst/>
          </a:prstGeom>
        </p:spPr>
      </p:pic>
      <p:sp>
        <p:nvSpPr>
          <p:cNvPr id="2" name="Title 1">
            <a:extLst>
              <a:ext uri="{FF2B5EF4-FFF2-40B4-BE49-F238E27FC236}">
                <a16:creationId xmlns:a16="http://schemas.microsoft.com/office/drawing/2014/main" id="{86FE58E7-A51D-2C3A-8101-DE2F1396FCAB}"/>
              </a:ext>
            </a:extLst>
          </p:cNvPr>
          <p:cNvSpPr>
            <a:spLocks noGrp="1"/>
          </p:cNvSpPr>
          <p:nvPr>
            <p:ph type="title"/>
          </p:nvPr>
        </p:nvSpPr>
        <p:spPr/>
        <p:txBody>
          <a:bodyPr>
            <a:normAutofit/>
          </a:bodyPr>
          <a:lstStyle/>
          <a:p>
            <a:r>
              <a:rPr lang="en-US" dirty="0"/>
              <a:t>Thank you!</a:t>
            </a:r>
          </a:p>
        </p:txBody>
      </p:sp>
      <p:sp>
        <p:nvSpPr>
          <p:cNvPr id="3" name="Content Placeholder 2">
            <a:extLst>
              <a:ext uri="{FF2B5EF4-FFF2-40B4-BE49-F238E27FC236}">
                <a16:creationId xmlns:a16="http://schemas.microsoft.com/office/drawing/2014/main" id="{03BCBC30-387B-F99A-4B4B-FCE33401FBA6}"/>
              </a:ext>
            </a:extLst>
          </p:cNvPr>
          <p:cNvSpPr>
            <a:spLocks noGrp="1"/>
          </p:cNvSpPr>
          <p:nvPr>
            <p:ph idx="1"/>
          </p:nvPr>
        </p:nvSpPr>
        <p:spPr/>
        <p:txBody>
          <a:bodyPr anchor="t">
            <a:noAutofit/>
          </a:bodyPr>
          <a:lstStyle/>
          <a:p>
            <a:r>
              <a:rPr lang="en-US" sz="2000" dirty="0"/>
              <a:t>CU Sports Medicine &amp; Performance Center staff</a:t>
            </a:r>
          </a:p>
          <a:p>
            <a:r>
              <a:rPr lang="en-US" sz="2000" dirty="0"/>
              <a:t>Triple Creek Ranch </a:t>
            </a:r>
          </a:p>
          <a:p>
            <a:r>
              <a:rPr lang="en-US" sz="2000" dirty="0"/>
              <a:t>US Equestrian </a:t>
            </a:r>
          </a:p>
          <a:p>
            <a:r>
              <a:rPr lang="en-US" sz="2000" dirty="0"/>
              <a:t>Horse families </a:t>
            </a:r>
          </a:p>
          <a:p>
            <a:r>
              <a:rPr lang="en-US" sz="2000" dirty="0"/>
              <a:t>The Winter Family </a:t>
            </a:r>
          </a:p>
          <a:p>
            <a:r>
              <a:rPr lang="en-US" sz="2000" dirty="0"/>
              <a:t>The Thomas family </a:t>
            </a:r>
          </a:p>
          <a:p>
            <a:r>
              <a:rPr lang="en-US" sz="2000" dirty="0"/>
              <a:t>All of our horses</a:t>
            </a:r>
          </a:p>
          <a:p>
            <a:r>
              <a:rPr lang="en-US" sz="2000" dirty="0"/>
              <a:t>Horse lovers everywhere</a:t>
            </a:r>
          </a:p>
          <a:p>
            <a:r>
              <a:rPr lang="en-US" sz="2000" dirty="0"/>
              <a:t>My mom </a:t>
            </a:r>
          </a:p>
          <a:p>
            <a:endParaRPr lang="en-US" sz="2000" dirty="0"/>
          </a:p>
        </p:txBody>
      </p:sp>
      <p:pic>
        <p:nvPicPr>
          <p:cNvPr id="9" name="Picture 8" descr="Horses in a snowy pen&#10;&#10;AI-generated content may be incorrect.">
            <a:extLst>
              <a:ext uri="{FF2B5EF4-FFF2-40B4-BE49-F238E27FC236}">
                <a16:creationId xmlns:a16="http://schemas.microsoft.com/office/drawing/2014/main" id="{F46CEE14-3D87-A55A-250D-039E2292E483}"/>
              </a:ext>
            </a:extLst>
          </p:cNvPr>
          <p:cNvPicPr>
            <a:picLocks noChangeAspect="1"/>
          </p:cNvPicPr>
          <p:nvPr/>
        </p:nvPicPr>
        <p:blipFill>
          <a:blip r:embed="rId3">
            <a:extLst>
              <a:ext uri="{28A0092B-C50C-407E-A947-70E740481C1C}">
                <a14:useLocalDpi xmlns:a14="http://schemas.microsoft.com/office/drawing/2010/main" val="0"/>
              </a:ext>
            </a:extLst>
          </a:blip>
          <a:srcRect l="9408" r="11840" b="-1"/>
          <a:stretch>
            <a:fillRect/>
          </a:stretch>
        </p:blipFill>
        <p:spPr>
          <a:xfrm>
            <a:off x="7540105" y="1342268"/>
            <a:ext cx="3206321" cy="3053597"/>
          </a:xfrm>
          <a:prstGeom prst="rect">
            <a:avLst/>
          </a:prstGeom>
        </p:spPr>
      </p:pic>
      <p:pic>
        <p:nvPicPr>
          <p:cNvPr id="5" name="Picture 4" descr="A person and a child smiling&#10;&#10;AI-generated content may be incorrect.">
            <a:extLst>
              <a:ext uri="{FF2B5EF4-FFF2-40B4-BE49-F238E27FC236}">
                <a16:creationId xmlns:a16="http://schemas.microsoft.com/office/drawing/2014/main" id="{4A8EBC23-5ED7-DA88-08A4-B41A323D76EB}"/>
              </a:ext>
            </a:extLst>
          </p:cNvPr>
          <p:cNvPicPr>
            <a:picLocks noChangeAspect="1"/>
          </p:cNvPicPr>
          <p:nvPr/>
        </p:nvPicPr>
        <p:blipFill>
          <a:blip r:embed="rId4">
            <a:extLst>
              <a:ext uri="{28A0092B-C50C-407E-A947-70E740481C1C}">
                <a14:useLocalDpi xmlns:a14="http://schemas.microsoft.com/office/drawing/2010/main" val="0"/>
              </a:ext>
            </a:extLst>
          </a:blip>
          <a:srcRect r="27921" b="3"/>
          <a:stretch>
            <a:fillRect/>
          </a:stretch>
        </p:blipFill>
        <p:spPr>
          <a:xfrm rot="5400000">
            <a:off x="9275409" y="3933307"/>
            <a:ext cx="2850253" cy="2965679"/>
          </a:xfrm>
          <a:prstGeom prst="rect">
            <a:avLst/>
          </a:prstGeom>
        </p:spPr>
      </p:pic>
    </p:spTree>
    <p:extLst>
      <p:ext uri="{BB962C8B-B14F-4D97-AF65-F5344CB8AC3E}">
        <p14:creationId xmlns:p14="http://schemas.microsoft.com/office/powerpoint/2010/main" val="135474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7FF4-CF61-475C-BDFF-A50C9444E828}"/>
              </a:ext>
            </a:extLst>
          </p:cNvPr>
          <p:cNvSpPr>
            <a:spLocks noGrp="1"/>
          </p:cNvSpPr>
          <p:nvPr>
            <p:ph type="title"/>
          </p:nvPr>
        </p:nvSpPr>
        <p:spPr/>
        <p:txBody>
          <a:bodyPr>
            <a:normAutofit/>
          </a:bodyPr>
          <a:lstStyle/>
          <a:p>
            <a:r>
              <a:rPr lang="en-US" dirty="0"/>
              <a:t>Equestrian               Sports Medicine</a:t>
            </a:r>
          </a:p>
        </p:txBody>
      </p:sp>
      <p:sp>
        <p:nvSpPr>
          <p:cNvPr id="4" name="Arrow: Right 3">
            <a:extLst>
              <a:ext uri="{FF2B5EF4-FFF2-40B4-BE49-F238E27FC236}">
                <a16:creationId xmlns:a16="http://schemas.microsoft.com/office/drawing/2014/main" id="{8E0FD299-3A6F-2274-227D-049C7A3D01CD}"/>
              </a:ext>
            </a:extLst>
          </p:cNvPr>
          <p:cNvSpPr/>
          <p:nvPr/>
        </p:nvSpPr>
        <p:spPr>
          <a:xfrm>
            <a:off x="3023393" y="258307"/>
            <a:ext cx="1637212" cy="54687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riding a horse&#10;&#10;AI-generated content may be incorrect.">
            <a:extLst>
              <a:ext uri="{FF2B5EF4-FFF2-40B4-BE49-F238E27FC236}">
                <a16:creationId xmlns:a16="http://schemas.microsoft.com/office/drawing/2014/main" id="{5AC4ABBA-6D6D-EF17-9302-F44704516E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455986"/>
            <a:ext cx="3663951" cy="2747963"/>
          </a:xfrm>
        </p:spPr>
      </p:pic>
      <p:pic>
        <p:nvPicPr>
          <p:cNvPr id="9" name="Picture 8" descr="A group of girls posing for a photo&#10;&#10;AI-generated content may be incorrect.">
            <a:extLst>
              <a:ext uri="{FF2B5EF4-FFF2-40B4-BE49-F238E27FC236}">
                <a16:creationId xmlns:a16="http://schemas.microsoft.com/office/drawing/2014/main" id="{4125FAA3-710D-38E3-E0B5-84377AF16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4028032"/>
            <a:ext cx="3663952" cy="2747964"/>
          </a:xfrm>
          <a:prstGeom prst="rect">
            <a:avLst/>
          </a:prstGeom>
        </p:spPr>
      </p:pic>
      <p:pic>
        <p:nvPicPr>
          <p:cNvPr id="4100" name="Picture 4" descr="2016 Summer Olympics in Rio ...">
            <a:extLst>
              <a:ext uri="{FF2B5EF4-FFF2-40B4-BE49-F238E27FC236}">
                <a16:creationId xmlns:a16="http://schemas.microsoft.com/office/drawing/2014/main" id="{BE25EF9F-BCAC-3BE4-4E29-C8D9BB9ED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6139" y="1455986"/>
            <a:ext cx="3344091" cy="18726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ental Health Benefits of Team Sports">
            <a:extLst>
              <a:ext uri="{FF2B5EF4-FFF2-40B4-BE49-F238E27FC236}">
                <a16:creationId xmlns:a16="http://schemas.microsoft.com/office/drawing/2014/main" id="{0040F146-1A0A-9057-B769-BFC0A218CD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4359" y="4511426"/>
            <a:ext cx="3269700" cy="22645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eeler: Broomfield football coach Robert O'Brien didn't just inherit one of  Colorado's toughest jobs. He embraced it. 'He's honestly amazing.' –  Greeley Tribune">
            <a:extLst>
              <a:ext uri="{FF2B5EF4-FFF2-40B4-BE49-F238E27FC236}">
                <a16:creationId xmlns:a16="http://schemas.microsoft.com/office/drawing/2014/main" id="{82C8975D-E582-42B8-FCBD-7D5DF41ABF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2479" y="2985548"/>
            <a:ext cx="3779521" cy="262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5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 calcmode="lin" valueType="num">
                                      <p:cBhvr>
                                        <p:cTn id="20" dur="1000" fill="hold"/>
                                        <p:tgtEl>
                                          <p:spTgt spid="4100"/>
                                        </p:tgtEl>
                                        <p:attrNameLst>
                                          <p:attrName>ppt_w</p:attrName>
                                        </p:attrNameLst>
                                      </p:cBhvr>
                                      <p:tavLst>
                                        <p:tav tm="0">
                                          <p:val>
                                            <p:fltVal val="0"/>
                                          </p:val>
                                        </p:tav>
                                        <p:tav tm="100000">
                                          <p:val>
                                            <p:strVal val="#ppt_w"/>
                                          </p:val>
                                        </p:tav>
                                      </p:tavLst>
                                    </p:anim>
                                    <p:anim calcmode="lin" valueType="num">
                                      <p:cBhvr>
                                        <p:cTn id="21" dur="1000" fill="hold"/>
                                        <p:tgtEl>
                                          <p:spTgt spid="4100"/>
                                        </p:tgtEl>
                                        <p:attrNameLst>
                                          <p:attrName>ppt_h</p:attrName>
                                        </p:attrNameLst>
                                      </p:cBhvr>
                                      <p:tavLst>
                                        <p:tav tm="0">
                                          <p:val>
                                            <p:fltVal val="0"/>
                                          </p:val>
                                        </p:tav>
                                        <p:tav tm="100000">
                                          <p:val>
                                            <p:strVal val="#ppt_h"/>
                                          </p:val>
                                        </p:tav>
                                      </p:tavLst>
                                    </p:anim>
                                    <p:anim calcmode="lin" valueType="num">
                                      <p:cBhvr>
                                        <p:cTn id="22" dur="1000" fill="hold"/>
                                        <p:tgtEl>
                                          <p:spTgt spid="4100"/>
                                        </p:tgtEl>
                                        <p:attrNameLst>
                                          <p:attrName>style.rotation</p:attrName>
                                        </p:attrNameLst>
                                      </p:cBhvr>
                                      <p:tavLst>
                                        <p:tav tm="0">
                                          <p:val>
                                            <p:fltVal val="90"/>
                                          </p:val>
                                        </p:tav>
                                        <p:tav tm="100000">
                                          <p:val>
                                            <p:fltVal val="0"/>
                                          </p:val>
                                        </p:tav>
                                      </p:tavLst>
                                    </p:anim>
                                    <p:animEffect transition="in" filter="fade">
                                      <p:cBhvr>
                                        <p:cTn id="23" dur="1000"/>
                                        <p:tgtEl>
                                          <p:spTgt spid="4100"/>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4102"/>
                                        </p:tgtEl>
                                        <p:attrNameLst>
                                          <p:attrName>style.visibility</p:attrName>
                                        </p:attrNameLst>
                                      </p:cBhvr>
                                      <p:to>
                                        <p:strVal val="visible"/>
                                      </p:to>
                                    </p:set>
                                    <p:anim calcmode="lin" valueType="num">
                                      <p:cBhvr>
                                        <p:cTn id="28" dur="1000" fill="hold"/>
                                        <p:tgtEl>
                                          <p:spTgt spid="4102"/>
                                        </p:tgtEl>
                                        <p:attrNameLst>
                                          <p:attrName>ppt_w</p:attrName>
                                        </p:attrNameLst>
                                      </p:cBhvr>
                                      <p:tavLst>
                                        <p:tav tm="0">
                                          <p:val>
                                            <p:fltVal val="0"/>
                                          </p:val>
                                        </p:tav>
                                        <p:tav tm="100000">
                                          <p:val>
                                            <p:strVal val="#ppt_w"/>
                                          </p:val>
                                        </p:tav>
                                      </p:tavLst>
                                    </p:anim>
                                    <p:anim calcmode="lin" valueType="num">
                                      <p:cBhvr>
                                        <p:cTn id="29" dur="1000" fill="hold"/>
                                        <p:tgtEl>
                                          <p:spTgt spid="4102"/>
                                        </p:tgtEl>
                                        <p:attrNameLst>
                                          <p:attrName>ppt_h</p:attrName>
                                        </p:attrNameLst>
                                      </p:cBhvr>
                                      <p:tavLst>
                                        <p:tav tm="0">
                                          <p:val>
                                            <p:fltVal val="0"/>
                                          </p:val>
                                        </p:tav>
                                        <p:tav tm="100000">
                                          <p:val>
                                            <p:strVal val="#ppt_h"/>
                                          </p:val>
                                        </p:tav>
                                      </p:tavLst>
                                    </p:anim>
                                    <p:anim calcmode="lin" valueType="num">
                                      <p:cBhvr>
                                        <p:cTn id="30" dur="1000" fill="hold"/>
                                        <p:tgtEl>
                                          <p:spTgt spid="4102"/>
                                        </p:tgtEl>
                                        <p:attrNameLst>
                                          <p:attrName>style.rotation</p:attrName>
                                        </p:attrNameLst>
                                      </p:cBhvr>
                                      <p:tavLst>
                                        <p:tav tm="0">
                                          <p:val>
                                            <p:fltVal val="90"/>
                                          </p:val>
                                        </p:tav>
                                        <p:tav tm="100000">
                                          <p:val>
                                            <p:fltVal val="0"/>
                                          </p:val>
                                        </p:tav>
                                      </p:tavLst>
                                    </p:anim>
                                    <p:animEffect transition="in" filter="fade">
                                      <p:cBhvr>
                                        <p:cTn id="31" dur="1000"/>
                                        <p:tgtEl>
                                          <p:spTgt spid="4102"/>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4104"/>
                                        </p:tgtEl>
                                        <p:attrNameLst>
                                          <p:attrName>style.visibility</p:attrName>
                                        </p:attrNameLst>
                                      </p:cBhvr>
                                      <p:to>
                                        <p:strVal val="visible"/>
                                      </p:to>
                                    </p:set>
                                    <p:animEffect transition="in" filter="wipe(down)">
                                      <p:cBhvr>
                                        <p:cTn id="36" dur="580">
                                          <p:stCondLst>
                                            <p:cond delay="0"/>
                                          </p:stCondLst>
                                        </p:cTn>
                                        <p:tgtEl>
                                          <p:spTgt spid="4104"/>
                                        </p:tgtEl>
                                      </p:cBhvr>
                                    </p:animEffect>
                                    <p:anim calcmode="lin" valueType="num">
                                      <p:cBhvr>
                                        <p:cTn id="37" dur="1822" tmFilter="0,0; 0.14,0.36; 0.43,0.73; 0.71,0.91; 1.0,1.0">
                                          <p:stCondLst>
                                            <p:cond delay="0"/>
                                          </p:stCondLst>
                                        </p:cTn>
                                        <p:tgtEl>
                                          <p:spTgt spid="410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10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10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10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104"/>
                                        </p:tgtEl>
                                        <p:attrNameLst>
                                          <p:attrName>ppt_y</p:attrName>
                                        </p:attrNameLst>
                                      </p:cBhvr>
                                      <p:tavLst>
                                        <p:tav tm="0" fmla="#ppt_y-sin(pi*$)/81">
                                          <p:val>
                                            <p:fltVal val="0"/>
                                          </p:val>
                                        </p:tav>
                                        <p:tav tm="100000">
                                          <p:val>
                                            <p:fltVal val="1"/>
                                          </p:val>
                                        </p:tav>
                                      </p:tavLst>
                                    </p:anim>
                                    <p:animScale>
                                      <p:cBhvr>
                                        <p:cTn id="42" dur="26">
                                          <p:stCondLst>
                                            <p:cond delay="650"/>
                                          </p:stCondLst>
                                        </p:cTn>
                                        <p:tgtEl>
                                          <p:spTgt spid="4104"/>
                                        </p:tgtEl>
                                      </p:cBhvr>
                                      <p:to x="100000" y="60000"/>
                                    </p:animScale>
                                    <p:animScale>
                                      <p:cBhvr>
                                        <p:cTn id="43" dur="166" decel="50000">
                                          <p:stCondLst>
                                            <p:cond delay="676"/>
                                          </p:stCondLst>
                                        </p:cTn>
                                        <p:tgtEl>
                                          <p:spTgt spid="4104"/>
                                        </p:tgtEl>
                                      </p:cBhvr>
                                      <p:to x="100000" y="100000"/>
                                    </p:animScale>
                                    <p:animScale>
                                      <p:cBhvr>
                                        <p:cTn id="44" dur="26">
                                          <p:stCondLst>
                                            <p:cond delay="1312"/>
                                          </p:stCondLst>
                                        </p:cTn>
                                        <p:tgtEl>
                                          <p:spTgt spid="4104"/>
                                        </p:tgtEl>
                                      </p:cBhvr>
                                      <p:to x="100000" y="80000"/>
                                    </p:animScale>
                                    <p:animScale>
                                      <p:cBhvr>
                                        <p:cTn id="45" dur="166" decel="50000">
                                          <p:stCondLst>
                                            <p:cond delay="1338"/>
                                          </p:stCondLst>
                                        </p:cTn>
                                        <p:tgtEl>
                                          <p:spTgt spid="4104"/>
                                        </p:tgtEl>
                                      </p:cBhvr>
                                      <p:to x="100000" y="100000"/>
                                    </p:animScale>
                                    <p:animScale>
                                      <p:cBhvr>
                                        <p:cTn id="46" dur="26">
                                          <p:stCondLst>
                                            <p:cond delay="1642"/>
                                          </p:stCondLst>
                                        </p:cTn>
                                        <p:tgtEl>
                                          <p:spTgt spid="4104"/>
                                        </p:tgtEl>
                                      </p:cBhvr>
                                      <p:to x="100000" y="90000"/>
                                    </p:animScale>
                                    <p:animScale>
                                      <p:cBhvr>
                                        <p:cTn id="47" dur="166" decel="50000">
                                          <p:stCondLst>
                                            <p:cond delay="1668"/>
                                          </p:stCondLst>
                                        </p:cTn>
                                        <p:tgtEl>
                                          <p:spTgt spid="4104"/>
                                        </p:tgtEl>
                                      </p:cBhvr>
                                      <p:to x="100000" y="100000"/>
                                    </p:animScale>
                                    <p:animScale>
                                      <p:cBhvr>
                                        <p:cTn id="48" dur="26">
                                          <p:stCondLst>
                                            <p:cond delay="1808"/>
                                          </p:stCondLst>
                                        </p:cTn>
                                        <p:tgtEl>
                                          <p:spTgt spid="4104"/>
                                        </p:tgtEl>
                                      </p:cBhvr>
                                      <p:to x="100000" y="95000"/>
                                    </p:animScale>
                                    <p:animScale>
                                      <p:cBhvr>
                                        <p:cTn id="49" dur="166" decel="50000">
                                          <p:stCondLst>
                                            <p:cond delay="1834"/>
                                          </p:stCondLst>
                                        </p:cTn>
                                        <p:tgtEl>
                                          <p:spTgt spid="410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1B4CD-0F40-C16A-CE3D-A0CD19E9B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79D1F8-708D-1CBA-F6B5-CAE68959F59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06C7C57-3158-44E9-78C9-F677A25836AB}"/>
              </a:ext>
            </a:extLst>
          </p:cNvPr>
          <p:cNvSpPr>
            <a:spLocks noGrp="1"/>
          </p:cNvSpPr>
          <p:nvPr>
            <p:ph idx="1"/>
          </p:nvPr>
        </p:nvSpPr>
        <p:spPr/>
        <p:txBody>
          <a:bodyPr>
            <a:normAutofit fontScale="70000" lnSpcReduction="20000"/>
          </a:bodyPr>
          <a:lstStyle/>
          <a:p>
            <a:r>
              <a:rPr lang="en-US" dirty="0"/>
              <a:t>Gould S, Roy IR, Gabriel FD, Lowe R, Lin CY. Equestrian Sports Safety: An Update on Safety Equipment and Event Medical Coverage. Curr Sports Med Rep. 2025 Jan 1;24(1):11-17. </a:t>
            </a:r>
            <a:r>
              <a:rPr lang="en-US" dirty="0" err="1"/>
              <a:t>doi</a:t>
            </a:r>
            <a:r>
              <a:rPr lang="en-US" dirty="0"/>
              <a:t>: 10.1249/JSR.0000000000001222. PMID: 39749953.</a:t>
            </a:r>
          </a:p>
          <a:p>
            <a:r>
              <a:rPr lang="en-US" dirty="0"/>
              <a:t>Glace BW, </a:t>
            </a:r>
            <a:r>
              <a:rPr lang="en-US" dirty="0" err="1"/>
              <a:t>Kremenic</a:t>
            </a:r>
            <a:r>
              <a:rPr lang="en-US" dirty="0"/>
              <a:t> IJ, Hogan DE, Kwiecien SY. Incidence of concussions and helmet use in equestrians. J Sci Med Sport. 2023 Feb;26(2):93-97. </a:t>
            </a:r>
            <a:r>
              <a:rPr lang="en-US" dirty="0" err="1"/>
              <a:t>doi</a:t>
            </a:r>
            <a:r>
              <a:rPr lang="en-US" dirty="0"/>
              <a:t>: 10.1016/j.jsams.2022.12.004. </a:t>
            </a:r>
            <a:r>
              <a:rPr lang="en-US" dirty="0" err="1"/>
              <a:t>Epub</a:t>
            </a:r>
            <a:r>
              <a:rPr lang="en-US" dirty="0"/>
              <a:t> 2022 Dec 23. PMID: 36609086</a:t>
            </a:r>
          </a:p>
          <a:p>
            <a:r>
              <a:rPr lang="en-US" dirty="0">
                <a:hlinkClick r:id="rId2"/>
              </a:rPr>
              <a:t>Introducing the Equestrian-Specific Return to Sport Concussion Strategy | US Equestrian</a:t>
            </a:r>
            <a:endParaRPr lang="en-US" dirty="0"/>
          </a:p>
          <a:p>
            <a:r>
              <a:rPr lang="en-US" dirty="0">
                <a:hlinkClick r:id="rId3"/>
              </a:rPr>
              <a:t>equestrian-specific-return-to-sport</a:t>
            </a:r>
            <a:endParaRPr lang="en-US" dirty="0"/>
          </a:p>
          <a:p>
            <a:r>
              <a:rPr lang="en-US" dirty="0">
                <a:hlinkClick r:id="rId4"/>
              </a:rPr>
              <a:t>10 Benefits of Horseback Riding</a:t>
            </a:r>
            <a:endParaRPr lang="en-US" dirty="0"/>
          </a:p>
          <a:p>
            <a:r>
              <a:rPr lang="en-US" dirty="0"/>
              <a:t>Gates, Jennifer K. BA; Lin, Cindy Y. MD, FACSM. Head and Spinal Injuries in Equestrian Sports: Update on Epidemiology, Clinical Outcomes, and Injury Prevention. Current Sports Medicine Reports 19(1):p 17-23, January 2020. | DOI: 10.1249/JSR.0000000000000674 </a:t>
            </a:r>
          </a:p>
          <a:p>
            <a:r>
              <a:rPr lang="en-US" dirty="0"/>
              <a:t>Keener MM, Tumlin KI, </a:t>
            </a:r>
            <a:r>
              <a:rPr lang="en-US" dirty="0" err="1"/>
              <a:t>Dlugonski</a:t>
            </a:r>
            <a:r>
              <a:rPr lang="en-US" dirty="0"/>
              <a:t> D. Self-Reported Physical Activity and Perception of Athleticism in American Equestrian Athletes. J Phys Act Health. 2023 Jan 20;20(3):169-179. </a:t>
            </a:r>
            <a:r>
              <a:rPr lang="en-US" dirty="0" err="1"/>
              <a:t>doi</a:t>
            </a:r>
            <a:r>
              <a:rPr lang="en-US" dirty="0"/>
              <a:t>: 10.1123/jpah.2022-0398. PMID: 36669501.</a:t>
            </a:r>
          </a:p>
          <a:p>
            <a:endParaRPr lang="en-US" dirty="0"/>
          </a:p>
        </p:txBody>
      </p:sp>
    </p:spTree>
    <p:extLst>
      <p:ext uri="{BB962C8B-B14F-4D97-AF65-F5344CB8AC3E}">
        <p14:creationId xmlns:p14="http://schemas.microsoft.com/office/powerpoint/2010/main" val="2735515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BACFB-D406-E941-82B7-136E4DD8056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6000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56E6B-4953-955D-CB7C-E8D185DB5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2E9A0-9D5E-BDFF-B7D1-DDD144948F40}"/>
              </a:ext>
            </a:extLst>
          </p:cNvPr>
          <p:cNvSpPr>
            <a:spLocks noGrp="1"/>
          </p:cNvSpPr>
          <p:nvPr>
            <p:ph type="title"/>
          </p:nvPr>
        </p:nvSpPr>
        <p:spPr>
          <a:xfrm>
            <a:off x="365282" y="458125"/>
            <a:ext cx="10809537" cy="2200016"/>
          </a:xfrm>
        </p:spPr>
        <p:txBody>
          <a:bodyPr>
            <a:normAutofit/>
          </a:bodyPr>
          <a:lstStyle/>
          <a:p>
            <a:r>
              <a:rPr lang="en-US" sz="5400" dirty="0"/>
              <a:t>Equestrian Sports Medicine Injury Prevention &amp; Recovery</a:t>
            </a:r>
          </a:p>
        </p:txBody>
      </p:sp>
      <p:sp>
        <p:nvSpPr>
          <p:cNvPr id="3" name="Title 1">
            <a:extLst>
              <a:ext uri="{FF2B5EF4-FFF2-40B4-BE49-F238E27FC236}">
                <a16:creationId xmlns:a16="http://schemas.microsoft.com/office/drawing/2014/main" id="{AC29B5B7-5115-5777-5661-9D7B31FD672D}"/>
              </a:ext>
            </a:extLst>
          </p:cNvPr>
          <p:cNvSpPr txBox="1">
            <a:spLocks/>
          </p:cNvSpPr>
          <p:nvPr/>
        </p:nvSpPr>
        <p:spPr>
          <a:xfrm>
            <a:off x="219970" y="2864632"/>
            <a:ext cx="10809537" cy="22000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bg1"/>
                </a:solidFill>
                <a:latin typeface="Century Gothic" panose="020B0502020202020204" pitchFamily="34" charset="0"/>
                <a:ea typeface="+mj-ea"/>
                <a:cs typeface="+mj-cs"/>
              </a:defRPr>
            </a:lvl1pPr>
          </a:lstStyle>
          <a:p>
            <a:r>
              <a:rPr lang="en-US" sz="3200" dirty="0"/>
              <a:t>Sherrie Ballantine-Talmadge, DO</a:t>
            </a:r>
          </a:p>
          <a:p>
            <a:r>
              <a:rPr lang="en-US" altLang="en-US" sz="3200" dirty="0">
                <a:solidFill>
                  <a:srgbClr val="FFFFFF"/>
                </a:solidFill>
              </a:rPr>
              <a:t>CU Sports Medicine &amp; Performance Center </a:t>
            </a:r>
          </a:p>
          <a:p>
            <a:r>
              <a:rPr lang="en-US" altLang="en-US" sz="3200" dirty="0">
                <a:solidFill>
                  <a:srgbClr val="FFFFFF"/>
                </a:solidFill>
              </a:rPr>
              <a:t>Director of Outreach</a:t>
            </a:r>
          </a:p>
          <a:p>
            <a:r>
              <a:rPr lang="en-US" altLang="en-US" sz="3200" dirty="0">
                <a:solidFill>
                  <a:srgbClr val="FFFFFF"/>
                </a:solidFill>
              </a:rPr>
              <a:t>720-680-3421</a:t>
            </a:r>
          </a:p>
          <a:p>
            <a:endParaRPr lang="en-US" sz="3200" dirty="0"/>
          </a:p>
          <a:p>
            <a:endParaRPr lang="en-US" sz="3200" dirty="0"/>
          </a:p>
        </p:txBody>
      </p:sp>
      <p:pic>
        <p:nvPicPr>
          <p:cNvPr id="4" name="Picture 3" descr="CU Sports Medicine and Performance Center | Boulder CO | Facebook">
            <a:extLst>
              <a:ext uri="{FF2B5EF4-FFF2-40B4-BE49-F238E27FC236}">
                <a16:creationId xmlns:a16="http://schemas.microsoft.com/office/drawing/2014/main" id="{DB5A5E2B-80A4-9361-E37C-1030DB6C2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0579" y="5231490"/>
            <a:ext cx="1129029" cy="112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165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7BD9-F9B3-C98C-3215-10F63C4EB3AB}"/>
              </a:ext>
            </a:extLst>
          </p:cNvPr>
          <p:cNvSpPr>
            <a:spLocks noGrp="1"/>
          </p:cNvSpPr>
          <p:nvPr>
            <p:ph type="title"/>
          </p:nvPr>
        </p:nvSpPr>
        <p:spPr>
          <a:xfrm>
            <a:off x="473336" y="276446"/>
            <a:ext cx="10174786" cy="1063487"/>
          </a:xfrm>
        </p:spPr>
        <p:txBody>
          <a:bodyPr anchor="t">
            <a:noAutofit/>
          </a:bodyPr>
          <a:lstStyle/>
          <a:p>
            <a:r>
              <a:rPr lang="en-US" dirty="0"/>
              <a:t>Belief #1</a:t>
            </a:r>
            <a:br>
              <a:rPr lang="en-US" dirty="0"/>
            </a:br>
            <a:endParaRPr lang="en-US" dirty="0"/>
          </a:p>
        </p:txBody>
      </p:sp>
      <p:sp>
        <p:nvSpPr>
          <p:cNvPr id="8" name="TextBox 7">
            <a:extLst>
              <a:ext uri="{FF2B5EF4-FFF2-40B4-BE49-F238E27FC236}">
                <a16:creationId xmlns:a16="http://schemas.microsoft.com/office/drawing/2014/main" id="{15BAB8FF-F781-B5CE-EFED-E642A20A956E}"/>
              </a:ext>
            </a:extLst>
          </p:cNvPr>
          <p:cNvSpPr txBox="1"/>
          <p:nvPr/>
        </p:nvSpPr>
        <p:spPr>
          <a:xfrm>
            <a:off x="795673" y="1115063"/>
            <a:ext cx="10600653" cy="461665"/>
          </a:xfrm>
          <a:prstGeom prst="rect">
            <a:avLst/>
          </a:prstGeom>
          <a:noFill/>
        </p:spPr>
        <p:txBody>
          <a:bodyPr wrap="square" rtlCol="0">
            <a:spAutoFit/>
          </a:bodyPr>
          <a:lstStyle/>
          <a:p>
            <a:pPr algn="ctr"/>
            <a:r>
              <a:rPr lang="en-US" sz="2400" b="1" dirty="0">
                <a:latin typeface="Century Gothic" panose="020B0502020202020204" pitchFamily="34" charset="0"/>
              </a:rPr>
              <a:t>“Riding a horse isn’t really exercise or a sport.”</a:t>
            </a:r>
          </a:p>
        </p:txBody>
      </p:sp>
      <p:graphicFrame>
        <p:nvGraphicFramePr>
          <p:cNvPr id="11" name="Content Placeholder 2">
            <a:extLst>
              <a:ext uri="{FF2B5EF4-FFF2-40B4-BE49-F238E27FC236}">
                <a16:creationId xmlns:a16="http://schemas.microsoft.com/office/drawing/2014/main" id="{D8BD4280-D969-E064-C6A1-7C2636DFB5C8}"/>
              </a:ext>
            </a:extLst>
          </p:cNvPr>
          <p:cNvGraphicFramePr>
            <a:graphicFrameLocks noGrp="1"/>
          </p:cNvGraphicFramePr>
          <p:nvPr>
            <p:ph idx="1"/>
            <p:extLst>
              <p:ext uri="{D42A27DB-BD31-4B8C-83A1-F6EECF244321}">
                <p14:modId xmlns:p14="http://schemas.microsoft.com/office/powerpoint/2010/main" val="4027585089"/>
              </p:ext>
            </p:extLst>
          </p:nvPr>
        </p:nvGraphicFramePr>
        <p:xfrm>
          <a:off x="3051543" y="1439350"/>
          <a:ext cx="6067362" cy="2916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Academic Equestrian: Don't Judge a ...">
            <a:extLst>
              <a:ext uri="{FF2B5EF4-FFF2-40B4-BE49-F238E27FC236}">
                <a16:creationId xmlns:a16="http://schemas.microsoft.com/office/drawing/2014/main" id="{04998B0F-E424-D7A3-AAF2-1F85CE3F6E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4180"/>
          <a:stretch>
            <a:fillRect/>
          </a:stretch>
        </p:blipFill>
        <p:spPr bwMode="auto">
          <a:xfrm>
            <a:off x="-24133" y="3798476"/>
            <a:ext cx="4014216" cy="3043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n the Stirrups - And people say horse riding is not hard...! Ouch! Don't  forget to stop by and LIKE our Facebook page! | Facebook">
            <a:extLst>
              <a:ext uri="{FF2B5EF4-FFF2-40B4-BE49-F238E27FC236}">
                <a16:creationId xmlns:a16="http://schemas.microsoft.com/office/drawing/2014/main" id="{CCD05115-F277-6A9A-1708-3AA8FE07B088}"/>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72815" y="3660253"/>
            <a:ext cx="3088334" cy="308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721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82E9E-B4BB-1974-8275-E0756B6B60A9}"/>
              </a:ext>
            </a:extLst>
          </p:cNvPr>
          <p:cNvSpPr>
            <a:spLocks noGrp="1"/>
          </p:cNvSpPr>
          <p:nvPr>
            <p:ph type="body" sz="half" idx="1"/>
          </p:nvPr>
        </p:nvSpPr>
        <p:spPr>
          <a:xfrm>
            <a:off x="6349215" y="1738431"/>
            <a:ext cx="5080000" cy="4114800"/>
          </a:xfrm>
        </p:spPr>
        <p:txBody>
          <a:bodyPr/>
          <a:lstStyle/>
          <a:p>
            <a:r>
              <a:rPr lang="en-US" dirty="0"/>
              <a:t>Check out this fun video Equestrian: Our Sport (Horse Riding Isn't Easy!) </a:t>
            </a:r>
          </a:p>
          <a:p>
            <a:endParaRPr lang="en-US" dirty="0"/>
          </a:p>
          <a:p>
            <a:r>
              <a:rPr lang="en-US" dirty="0"/>
              <a:t>https://www.youtube.com/watch?v=oHyEqmFE6CQ</a:t>
            </a:r>
          </a:p>
        </p:txBody>
      </p:sp>
      <p:pic>
        <p:nvPicPr>
          <p:cNvPr id="10" name="Picture 9" descr="A horse in a stable&#10;&#10;AI-generated content may be incorrect.">
            <a:extLst>
              <a:ext uri="{FF2B5EF4-FFF2-40B4-BE49-F238E27FC236}">
                <a16:creationId xmlns:a16="http://schemas.microsoft.com/office/drawing/2014/main" id="{036F80D8-F6EE-C351-9ABF-FA5594944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9473" y="1958567"/>
            <a:ext cx="5486401" cy="4114801"/>
          </a:xfrm>
          <a:prstGeom prst="rect">
            <a:avLst/>
          </a:prstGeom>
        </p:spPr>
      </p:pic>
    </p:spTree>
    <p:extLst>
      <p:ext uri="{BB962C8B-B14F-4D97-AF65-F5344CB8AC3E}">
        <p14:creationId xmlns:p14="http://schemas.microsoft.com/office/powerpoint/2010/main" val="1498232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3FC8-34A9-0C3E-02F3-AE81699CDC91}"/>
              </a:ext>
            </a:extLst>
          </p:cNvPr>
          <p:cNvSpPr>
            <a:spLocks noGrp="1"/>
          </p:cNvSpPr>
          <p:nvPr>
            <p:ph type="title"/>
          </p:nvPr>
        </p:nvSpPr>
        <p:spPr>
          <a:xfrm>
            <a:off x="486481" y="5792164"/>
            <a:ext cx="10909640" cy="1065836"/>
          </a:xfrm>
        </p:spPr>
        <p:txBody>
          <a:bodyPr vert="horz" lIns="91440" tIns="45720" rIns="91440" bIns="45720" rtlCol="0" anchor="ctr">
            <a:normAutofit/>
          </a:bodyPr>
          <a:lstStyle/>
          <a:p>
            <a:pPr algn="ctr"/>
            <a:r>
              <a:rPr lang="en-US" sz="3100" b="1" dirty="0"/>
              <a:t>Belief #1: Riding a horse isn’t really exercise or a sport</a:t>
            </a:r>
            <a:br>
              <a:rPr lang="en-US" sz="3100" b="1" dirty="0"/>
            </a:br>
            <a:endParaRPr lang="en-US" sz="3100" dirty="0"/>
          </a:p>
        </p:txBody>
      </p:sp>
      <p:pic>
        <p:nvPicPr>
          <p:cNvPr id="22536" name="Picture 8" descr="Equine therapeutic benefits Cut Out Stock Images &amp; Pictures - Alamy">
            <a:extLst>
              <a:ext uri="{FF2B5EF4-FFF2-40B4-BE49-F238E27FC236}">
                <a16:creationId xmlns:a16="http://schemas.microsoft.com/office/drawing/2014/main" id="{7D7974CB-FC24-C789-903C-118C7EC9B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3" r="-1" b="19751"/>
          <a:stretch>
            <a:fillRect/>
          </a:stretch>
        </p:blipFill>
        <p:spPr bwMode="auto">
          <a:xfrm>
            <a:off x="3711997" y="2034599"/>
            <a:ext cx="4307407" cy="3664531"/>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a:extLst>
              <a:ext uri="{FF2B5EF4-FFF2-40B4-BE49-F238E27FC236}">
                <a16:creationId xmlns:a16="http://schemas.microsoft.com/office/drawing/2014/main" id="{D8D8027F-C732-825E-B85F-EF81EB26E7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970966" y="1913775"/>
            <a:ext cx="4201840" cy="3361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10 Benefits of Horseback Riding">
            <a:extLst>
              <a:ext uri="{FF2B5EF4-FFF2-40B4-BE49-F238E27FC236}">
                <a16:creationId xmlns:a16="http://schemas.microsoft.com/office/drawing/2014/main" id="{EE2A651F-C37B-7E90-C378-9D819B054D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84" y="1233374"/>
            <a:ext cx="3241513" cy="5485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5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FA968-B21F-5047-CF94-C5CBB21A7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F6F18-8C12-73D9-ABB8-4CDB1F9DFC81}"/>
              </a:ext>
            </a:extLst>
          </p:cNvPr>
          <p:cNvSpPr>
            <a:spLocks noGrp="1"/>
          </p:cNvSpPr>
          <p:nvPr>
            <p:ph type="title"/>
          </p:nvPr>
        </p:nvSpPr>
        <p:spPr/>
        <p:txBody>
          <a:bodyPr anchor="ctr">
            <a:normAutofit/>
          </a:bodyPr>
          <a:lstStyle/>
          <a:p>
            <a:r>
              <a:rPr lang="en-US" dirty="0"/>
              <a:t>Belief #2</a:t>
            </a:r>
          </a:p>
        </p:txBody>
      </p:sp>
      <p:sp>
        <p:nvSpPr>
          <p:cNvPr id="3" name="Content Placeholder 2">
            <a:extLst>
              <a:ext uri="{FF2B5EF4-FFF2-40B4-BE49-F238E27FC236}">
                <a16:creationId xmlns:a16="http://schemas.microsoft.com/office/drawing/2014/main" id="{0C56AD42-81FA-1C49-8658-9C463DB51225}"/>
              </a:ext>
            </a:extLst>
          </p:cNvPr>
          <p:cNvSpPr>
            <a:spLocks noGrp="1"/>
          </p:cNvSpPr>
          <p:nvPr>
            <p:ph idx="1"/>
          </p:nvPr>
        </p:nvSpPr>
        <p:spPr>
          <a:xfrm>
            <a:off x="230404" y="2244841"/>
            <a:ext cx="4330964" cy="4745728"/>
          </a:xfrm>
        </p:spPr>
        <p:txBody>
          <a:bodyPr anchor="t">
            <a:normAutofit/>
          </a:bodyPr>
          <a:lstStyle/>
          <a:p>
            <a:r>
              <a:rPr lang="en-US" dirty="0"/>
              <a:t>When accidents happen what does the equestrian think?</a:t>
            </a:r>
          </a:p>
          <a:p>
            <a:pPr lvl="1"/>
            <a:r>
              <a:rPr lang="en-US" dirty="0"/>
              <a:t>“Is my horse ok?” </a:t>
            </a:r>
          </a:p>
          <a:p>
            <a:pPr lvl="1"/>
            <a:r>
              <a:rPr lang="en-US" dirty="0"/>
              <a:t>“I am fine.”</a:t>
            </a:r>
          </a:p>
          <a:p>
            <a:pPr lvl="1"/>
            <a:r>
              <a:rPr lang="en-US" dirty="0"/>
              <a:t>“I need to get back on.” </a:t>
            </a:r>
          </a:p>
          <a:p>
            <a:endParaRPr lang="en-US" dirty="0"/>
          </a:p>
        </p:txBody>
      </p:sp>
      <p:sp>
        <p:nvSpPr>
          <p:cNvPr id="6" name="Content Placeholder 5">
            <a:extLst>
              <a:ext uri="{FF2B5EF4-FFF2-40B4-BE49-F238E27FC236}">
                <a16:creationId xmlns:a16="http://schemas.microsoft.com/office/drawing/2014/main" id="{5743975F-312D-71BE-815A-45F8FEAFA36F}"/>
              </a:ext>
            </a:extLst>
          </p:cNvPr>
          <p:cNvSpPr>
            <a:spLocks noGrp="1"/>
          </p:cNvSpPr>
          <p:nvPr>
            <p:ph sz="half" idx="4294967295"/>
          </p:nvPr>
        </p:nvSpPr>
        <p:spPr>
          <a:xfrm>
            <a:off x="7337562" y="2244841"/>
            <a:ext cx="4772922" cy="4351338"/>
          </a:xfrm>
        </p:spPr>
        <p:txBody>
          <a:bodyPr/>
          <a:lstStyle/>
          <a:p>
            <a:r>
              <a:rPr lang="en-US" dirty="0"/>
              <a:t>Can’t ride if you don’t have a body to ride with.</a:t>
            </a:r>
          </a:p>
          <a:p>
            <a:r>
              <a:rPr lang="en-US" dirty="0"/>
              <a:t>Partnership of horse and rider should extend to the wellness of both. </a:t>
            </a:r>
          </a:p>
          <a:p>
            <a:r>
              <a:rPr lang="en-US" dirty="0"/>
              <a:t>You can’t ride if you can’t think or use your body correctly. </a:t>
            </a:r>
          </a:p>
          <a:p>
            <a:endParaRPr lang="en-US" dirty="0"/>
          </a:p>
        </p:txBody>
      </p:sp>
      <p:pic>
        <p:nvPicPr>
          <p:cNvPr id="5" name="Picture 4" descr="A person with a horse&#10;&#10;AI-generated content may be incorrect.">
            <a:extLst>
              <a:ext uri="{FF2B5EF4-FFF2-40B4-BE49-F238E27FC236}">
                <a16:creationId xmlns:a16="http://schemas.microsoft.com/office/drawing/2014/main" id="{BFBA5921-EFD9-9513-5462-8F5865D062AF}"/>
              </a:ext>
            </a:extLst>
          </p:cNvPr>
          <p:cNvPicPr>
            <a:picLocks noChangeAspect="1"/>
          </p:cNvPicPr>
          <p:nvPr/>
        </p:nvPicPr>
        <p:blipFill>
          <a:blip r:embed="rId2">
            <a:extLst>
              <a:ext uri="{28A0092B-C50C-407E-A947-70E740481C1C}">
                <a14:useLocalDpi xmlns:a14="http://schemas.microsoft.com/office/drawing/2010/main" val="0"/>
              </a:ext>
            </a:extLst>
          </a:blip>
          <a:srcRect r="3424" b="2"/>
          <a:stretch>
            <a:fillRect/>
          </a:stretch>
        </p:blipFill>
        <p:spPr>
          <a:xfrm rot="5400000">
            <a:off x="4582387" y="2671185"/>
            <a:ext cx="2734154" cy="2123275"/>
          </a:xfrm>
          <a:prstGeom prst="rect">
            <a:avLst/>
          </a:prstGeom>
          <a:effectLst>
            <a:outerShdw blurRad="127000" dist="50800" dir="10800000" sx="99000" sy="99000" algn="r" rotWithShape="0">
              <a:prstClr val="black">
                <a:alpha val="40000"/>
              </a:prstClr>
            </a:outerShdw>
          </a:effectLst>
        </p:spPr>
      </p:pic>
      <p:sp>
        <p:nvSpPr>
          <p:cNvPr id="8" name="TextBox 7">
            <a:extLst>
              <a:ext uri="{FF2B5EF4-FFF2-40B4-BE49-F238E27FC236}">
                <a16:creationId xmlns:a16="http://schemas.microsoft.com/office/drawing/2014/main" id="{AF2C4D6F-E450-9AEC-1F94-A137A646D71D}"/>
              </a:ext>
            </a:extLst>
          </p:cNvPr>
          <p:cNvSpPr txBox="1"/>
          <p:nvPr/>
        </p:nvSpPr>
        <p:spPr>
          <a:xfrm>
            <a:off x="227317" y="1093764"/>
            <a:ext cx="11737365" cy="461665"/>
          </a:xfrm>
          <a:prstGeom prst="rect">
            <a:avLst/>
          </a:prstGeom>
          <a:noFill/>
        </p:spPr>
        <p:txBody>
          <a:bodyPr wrap="square">
            <a:spAutoFit/>
          </a:bodyPr>
          <a:lstStyle/>
          <a:p>
            <a:pPr algn="ctr"/>
            <a:r>
              <a:rPr lang="en-US" sz="2400" b="1" dirty="0">
                <a:latin typeface="Century Gothic" panose="020B0502020202020204" pitchFamily="34" charset="0"/>
              </a:rPr>
              <a:t>“I fell off my horse. Is my horse ok? I need to get back on.”</a:t>
            </a:r>
          </a:p>
        </p:txBody>
      </p:sp>
    </p:spTree>
    <p:extLst>
      <p:ext uri="{BB962C8B-B14F-4D97-AF65-F5344CB8AC3E}">
        <p14:creationId xmlns:p14="http://schemas.microsoft.com/office/powerpoint/2010/main" val="1726191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4487</TotalTime>
  <Words>3204</Words>
  <Application>Microsoft Office PowerPoint</Application>
  <PresentationFormat>Widescreen</PresentationFormat>
  <Paragraphs>341</Paragraphs>
  <Slides>52</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Century Gothic</vt:lpstr>
      <vt:lpstr>Office Theme</vt:lpstr>
      <vt:lpstr>Equestrian Sports Medicine Injury Prevention &amp; Recovery</vt:lpstr>
      <vt:lpstr>Staying Strong in the Saddle: Challenging Beliefs</vt:lpstr>
      <vt:lpstr>Why Equestrian Sports Medicine?</vt:lpstr>
      <vt:lpstr>Equestrian? Sports?  Equestrian Sports Medicine???</vt:lpstr>
      <vt:lpstr>Equestrian               Sports Medicine</vt:lpstr>
      <vt:lpstr>Belief #1 </vt:lpstr>
      <vt:lpstr>PowerPoint Presentation</vt:lpstr>
      <vt:lpstr>Belief #1: Riding a horse isn’t really exercise or a sport </vt:lpstr>
      <vt:lpstr>Belief #2</vt:lpstr>
      <vt:lpstr>Belief #2</vt:lpstr>
      <vt:lpstr>Belief #2</vt:lpstr>
      <vt:lpstr>PowerPoint Presentation</vt:lpstr>
      <vt:lpstr>Staying Strong in the Saddle:  Challenging Beliefs</vt:lpstr>
      <vt:lpstr>Belief #3</vt:lpstr>
      <vt:lpstr>Belief #3  </vt:lpstr>
      <vt:lpstr>Belief #3</vt:lpstr>
      <vt:lpstr>Belief #3</vt:lpstr>
      <vt:lpstr>Belief #3</vt:lpstr>
      <vt:lpstr>Belief #3</vt:lpstr>
      <vt:lpstr>Belief #3</vt:lpstr>
      <vt:lpstr>Benefit #3</vt:lpstr>
      <vt:lpstr>Belief #3</vt:lpstr>
      <vt:lpstr>PowerPoint Presentation</vt:lpstr>
      <vt:lpstr>Staying Strong in the Saddle:  Challenging Beliefs</vt:lpstr>
      <vt:lpstr>Belief #4</vt:lpstr>
      <vt:lpstr>Staying Strong in the Saddle:  Challenging Beliefs</vt:lpstr>
      <vt:lpstr>Belief #5  </vt:lpstr>
      <vt:lpstr>Belief #5  </vt:lpstr>
      <vt:lpstr>Belief #5  </vt:lpstr>
      <vt:lpstr>Belief #6</vt:lpstr>
      <vt:lpstr>Equestrian Gradual RTP </vt:lpstr>
      <vt:lpstr>Equestrian Gradual RTS </vt:lpstr>
      <vt:lpstr>Equestrian Gradual RTS </vt:lpstr>
      <vt:lpstr>Sport Related Concussion:  Equestrian </vt:lpstr>
      <vt:lpstr>Staying Strong in the Saddle:  Challenging Beliefs</vt:lpstr>
      <vt:lpstr>Belief #7</vt:lpstr>
      <vt:lpstr>Belief #8</vt:lpstr>
      <vt:lpstr>Belief #8</vt:lpstr>
      <vt:lpstr>Belief #8</vt:lpstr>
      <vt:lpstr>Staying Strong in the Saddle:  Challenging Beliefs</vt:lpstr>
      <vt:lpstr>Belief #9</vt:lpstr>
      <vt:lpstr>Belief #9</vt:lpstr>
      <vt:lpstr>Belief #10</vt:lpstr>
      <vt:lpstr>Staying Strong in the Saddle:  Challenging Beliefs</vt:lpstr>
      <vt:lpstr>Staying Strong in the Saddle:  Challenging Beliefs</vt:lpstr>
      <vt:lpstr>Staying Strong in the Saddle:  Challenging Beliefs – The Athlete Voice </vt:lpstr>
      <vt:lpstr>Staying Strong in the Saddle:  Challenging Beliefs</vt:lpstr>
      <vt:lpstr>PowerPoint Presentation</vt:lpstr>
      <vt:lpstr>Thank you!</vt:lpstr>
      <vt:lpstr>References</vt:lpstr>
      <vt:lpstr>PowerPoint Presentation</vt:lpstr>
      <vt:lpstr>Equestrian Sports Medicine Injury Prevention &amp; Recovery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headline</dc:title>
  <dc:creator>Rick Chadwick</dc:creator>
  <cp:lastModifiedBy>Amy Heinzmann</cp:lastModifiedBy>
  <cp:revision>33</cp:revision>
  <dcterms:created xsi:type="dcterms:W3CDTF">2019-10-11T21:30:14Z</dcterms:created>
  <dcterms:modified xsi:type="dcterms:W3CDTF">2025-06-23T22:52:33Z</dcterms:modified>
</cp:coreProperties>
</file>